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6" r:id="rId2"/>
    <p:sldId id="318" r:id="rId3"/>
    <p:sldId id="315" r:id="rId4"/>
    <p:sldId id="260" r:id="rId5"/>
    <p:sldId id="261" r:id="rId6"/>
    <p:sldId id="295" r:id="rId7"/>
    <p:sldId id="296" r:id="rId8"/>
    <p:sldId id="298" r:id="rId9"/>
    <p:sldId id="299" r:id="rId10"/>
    <p:sldId id="302" r:id="rId11"/>
    <p:sldId id="300" r:id="rId12"/>
    <p:sldId id="303" r:id="rId13"/>
    <p:sldId id="304" r:id="rId14"/>
    <p:sldId id="306" r:id="rId15"/>
    <p:sldId id="309" r:id="rId16"/>
    <p:sldId id="313" r:id="rId17"/>
    <p:sldId id="310" r:id="rId18"/>
    <p:sldId id="316" r:id="rId19"/>
    <p:sldId id="312" r:id="rId20"/>
    <p:sldId id="314" r:id="rId21"/>
    <p:sldId id="319" r:id="rId22"/>
    <p:sldId id="320" r:id="rId23"/>
    <p:sldId id="321" r:id="rId24"/>
    <p:sldId id="322" r:id="rId25"/>
    <p:sldId id="323" r:id="rId26"/>
    <p:sldId id="325" r:id="rId27"/>
    <p:sldId id="32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17" autoAdjust="0"/>
    <p:restoredTop sz="94660"/>
  </p:normalViewPr>
  <p:slideViewPr>
    <p:cSldViewPr snapToGrid="0" showGuides="1">
      <p:cViewPr varScale="1">
        <p:scale>
          <a:sx n="70" d="100"/>
          <a:sy n="70" d="100"/>
        </p:scale>
        <p:origin x="612" y="6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F99FD-A64F-4149-BCA7-4901903A146E}" type="datetimeFigureOut">
              <a:rPr lang="en-US" smtClean="0"/>
              <a:t>4/10/2022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2269C-8D56-41E5-A1DE-807BD699BE25}" type="slidenum">
              <a:rPr lang="en-US" smtClean="0"/>
              <a:t>‹#›</a:t>
            </a:fld>
            <a:endParaRPr lang="en-US"/>
          </a:p>
        </p:txBody>
      </p:sp>
    </p:spTree>
    <p:extLst>
      <p:ext uri="{BB962C8B-B14F-4D97-AF65-F5344CB8AC3E}">
        <p14:creationId xmlns:p14="http://schemas.microsoft.com/office/powerpoint/2010/main" val="534176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2116552A-266C-4D61-9A9D-E7281FE10890}" type="slidenum">
              <a:rPr lang="en-US" smtClean="0"/>
              <a:pPr>
                <a:defRPr/>
              </a:pPr>
              <a:t>6</a:t>
            </a:fld>
            <a:endParaRPr lang="en-US"/>
          </a:p>
        </p:txBody>
      </p:sp>
    </p:spTree>
    <p:extLst>
      <p:ext uri="{BB962C8B-B14F-4D97-AF65-F5344CB8AC3E}">
        <p14:creationId xmlns:p14="http://schemas.microsoft.com/office/powerpoint/2010/main" val="1349812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fld id="{E3B69F79-5A09-467A-8B7F-0765FCFEF49D}" type="slidenum">
              <a:rPr lang="en-US" altLang="en-US" smtClean="0">
                <a:latin typeface="Times New Roman" pitchFamily="18" charset="0"/>
              </a:rPr>
              <a:pPr eaLnBrk="1" fontAlgn="base" hangingPunct="1">
                <a:spcBef>
                  <a:spcPct val="0"/>
                </a:spcBef>
                <a:spcAft>
                  <a:spcPct val="0"/>
                </a:spcAft>
              </a:pPr>
              <a:t>16</a:t>
            </a:fld>
            <a:endParaRPr lang="en-US" altLang="en-US">
              <a:latin typeface="Times New Roman" pitchFamily="18" charset="0"/>
            </a:endParaRPr>
          </a:p>
        </p:txBody>
      </p:sp>
      <p:sp>
        <p:nvSpPr>
          <p:cNvPr id="57347" name="Rectangle 2"/>
          <p:cNvSpPr>
            <a:spLocks noGrp="1" noRot="1" noChangeAspect="1" noChangeArrowheads="1" noTextEdit="1"/>
          </p:cNvSpPr>
          <p:nvPr>
            <p:ph type="sldImg"/>
          </p:nvPr>
        </p:nvSpPr>
        <p:spPr bwMode="auto">
          <a:xfrm>
            <a:off x="422275" y="704850"/>
            <a:ext cx="6172200" cy="3471863"/>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xfrm>
            <a:off x="935038" y="4416425"/>
            <a:ext cx="5140325" cy="4181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4483" tIns="47242" rIns="94483" bIns="47242" numCol="1" anchor="t" anchorCtr="0" compatLnSpc="1">
            <a:prstTxWarp prst="textNoShape">
              <a:avLst/>
            </a:prstTxWarp>
          </a:bodyPr>
          <a:lstStyle/>
          <a:p>
            <a:pPr>
              <a:spcBef>
                <a:spcPct val="0"/>
              </a:spcBef>
            </a:pPr>
            <a:endParaRPr lang="en-US" altLang="en-US" sz="2400">
              <a:ea typeface="ＭＳ Ｐゴシック" pitchFamily="34" charset="-128"/>
            </a:endParaRPr>
          </a:p>
        </p:txBody>
      </p:sp>
    </p:spTree>
    <p:extLst>
      <p:ext uri="{BB962C8B-B14F-4D97-AF65-F5344CB8AC3E}">
        <p14:creationId xmlns:p14="http://schemas.microsoft.com/office/powerpoint/2010/main" val="2059633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E9BC690-8A65-4E74-96D7-B7E8FB555231}" type="slidenum">
              <a:rPr lang="en-US"/>
              <a:pPr/>
              <a:t>17</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marL="190483" indent="-190483"/>
            <a:endParaRPr lang="en-US" dirty="0"/>
          </a:p>
        </p:txBody>
      </p:sp>
    </p:spTree>
    <p:extLst>
      <p:ext uri="{BB962C8B-B14F-4D97-AF65-F5344CB8AC3E}">
        <p14:creationId xmlns:p14="http://schemas.microsoft.com/office/powerpoint/2010/main" val="3556700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E9BC690-8A65-4E74-96D7-B7E8FB555231}" type="slidenum">
              <a:rPr lang="en-US"/>
              <a:pPr/>
              <a:t>18</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marL="190483" indent="-190483"/>
            <a:endParaRPr lang="en-US" dirty="0"/>
          </a:p>
        </p:txBody>
      </p:sp>
    </p:spTree>
    <p:extLst>
      <p:ext uri="{BB962C8B-B14F-4D97-AF65-F5344CB8AC3E}">
        <p14:creationId xmlns:p14="http://schemas.microsoft.com/office/powerpoint/2010/main" val="1256328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p:txBody>
          <a:bodyPr/>
          <a:lstStyle/>
          <a:p>
            <a:pPr>
              <a:defRPr/>
            </a:pPr>
            <a:fld id="{A95C8E2E-3E55-4767-9C19-02AF7A8BFDA5}" type="slidenum">
              <a:rPr lang="en-US" smtClean="0"/>
              <a:pPr>
                <a:defRPr/>
              </a:pPr>
              <a:t>19</a:t>
            </a:fld>
            <a:endParaRPr lang="en-US"/>
          </a:p>
        </p:txBody>
      </p:sp>
      <p:sp>
        <p:nvSpPr>
          <p:cNvPr id="58371" name="Rectangle 2"/>
          <p:cNvSpPr>
            <a:spLocks noGrp="1" noRot="1" noChangeAspect="1" noChangeArrowheads="1" noTextEdit="1"/>
          </p:cNvSpPr>
          <p:nvPr>
            <p:ph type="sldImg"/>
          </p:nvPr>
        </p:nvSpPr>
        <p:spPr bwMode="auto">
          <a:xfrm>
            <a:off x="390525" y="685800"/>
            <a:ext cx="6229350" cy="3505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307050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fld id="{0E28014C-ADA8-40E3-9891-1A933D200962}" type="slidenum">
              <a:rPr lang="en-US" altLang="en-US" smtClean="0">
                <a:latin typeface="Times New Roman" pitchFamily="18" charset="0"/>
              </a:rPr>
              <a:pPr eaLnBrk="1" fontAlgn="base" hangingPunct="1">
                <a:spcBef>
                  <a:spcPct val="0"/>
                </a:spcBef>
                <a:spcAft>
                  <a:spcPct val="0"/>
                </a:spcAft>
              </a:pPr>
              <a:t>20</a:t>
            </a:fld>
            <a:endParaRPr lang="en-US" altLang="en-US">
              <a:latin typeface="Times New Roman" pitchFamily="18" charset="0"/>
            </a:endParaRPr>
          </a:p>
        </p:txBody>
      </p:sp>
      <p:sp>
        <p:nvSpPr>
          <p:cNvPr id="59395" name="Rectangle 2"/>
          <p:cNvSpPr>
            <a:spLocks noGrp="1" noRot="1" noChangeAspect="1" noChangeArrowheads="1" noTextEdit="1"/>
          </p:cNvSpPr>
          <p:nvPr>
            <p:ph type="sldImg"/>
          </p:nvPr>
        </p:nvSpPr>
        <p:spPr bwMode="auto">
          <a:xfrm>
            <a:off x="422275" y="704850"/>
            <a:ext cx="6172200" cy="3471863"/>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xfrm>
            <a:off x="935038" y="4416425"/>
            <a:ext cx="5140325" cy="4181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4483" tIns="47242" rIns="94483" bIns="47242" numCol="1" anchor="t" anchorCtr="0" compatLnSpc="1">
            <a:prstTxWarp prst="textNoShape">
              <a:avLst/>
            </a:prstTxWarp>
          </a:bodyPr>
          <a:lstStyle/>
          <a:p>
            <a:pPr>
              <a:spcBef>
                <a:spcPct val="0"/>
              </a:spcBef>
            </a:pPr>
            <a:endParaRPr lang="en-US" altLang="en-US" sz="2400">
              <a:ea typeface="ＭＳ Ｐゴシック" pitchFamily="34" charset="-128"/>
            </a:endParaRPr>
          </a:p>
        </p:txBody>
      </p:sp>
    </p:spTree>
    <p:extLst>
      <p:ext uri="{BB962C8B-B14F-4D97-AF65-F5344CB8AC3E}">
        <p14:creationId xmlns:p14="http://schemas.microsoft.com/office/powerpoint/2010/main" val="3688317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p:txBody>
          <a:bodyPr/>
          <a:lstStyle/>
          <a:p>
            <a:pPr>
              <a:defRPr/>
            </a:pPr>
            <a:fld id="{EE3288AB-F53A-42A8-8029-C719EC091E58}" type="slidenum">
              <a:rPr lang="en-US" smtClean="0"/>
              <a:pPr>
                <a:defRPr/>
              </a:pPr>
              <a:t>7</a:t>
            </a:fld>
            <a:endParaRPr lang="en-US"/>
          </a:p>
        </p:txBody>
      </p:sp>
      <p:sp>
        <p:nvSpPr>
          <p:cNvPr id="51203" name="Rectangle 2"/>
          <p:cNvSpPr>
            <a:spLocks noGrp="1" noRot="1" noChangeAspect="1" noChangeArrowheads="1" noTextEdit="1"/>
          </p:cNvSpPr>
          <p:nvPr>
            <p:ph type="sldImg"/>
          </p:nvPr>
        </p:nvSpPr>
        <p:spPr bwMode="auto">
          <a:xfrm>
            <a:off x="390525" y="685800"/>
            <a:ext cx="6229350" cy="3505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85344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p:txBody>
          <a:bodyPr/>
          <a:lstStyle/>
          <a:p>
            <a:pPr>
              <a:defRPr/>
            </a:pPr>
            <a:fld id="{DD3E248C-A4E2-4205-9426-B76C484B4BCE}" type="slidenum">
              <a:rPr lang="en-US" smtClean="0"/>
              <a:pPr>
                <a:defRPr/>
              </a:pPr>
              <a:t>9</a:t>
            </a:fld>
            <a:endParaRPr lang="en-US"/>
          </a:p>
        </p:txBody>
      </p:sp>
      <p:sp>
        <p:nvSpPr>
          <p:cNvPr id="50179" name="Rectangle 2"/>
          <p:cNvSpPr>
            <a:spLocks noGrp="1" noRot="1" noChangeAspect="1" noChangeArrowheads="1" noTextEdit="1"/>
          </p:cNvSpPr>
          <p:nvPr>
            <p:ph type="sldImg"/>
          </p:nvPr>
        </p:nvSpPr>
        <p:spPr bwMode="auto">
          <a:xfrm>
            <a:off x="390525" y="685800"/>
            <a:ext cx="6229350" cy="35052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265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E78A4F-CF0F-455A-813D-860E69791EBA}" type="slidenum">
              <a:rPr lang="en-US" smtClean="0">
                <a:ea typeface="ＭＳ Ｐゴシック"/>
                <a:cs typeface="ＭＳ Ｐゴシック"/>
              </a:rPr>
              <a:pPr fontAlgn="base">
                <a:spcBef>
                  <a:spcPct val="0"/>
                </a:spcBef>
                <a:spcAft>
                  <a:spcPct val="0"/>
                </a:spcAft>
                <a:defRPr/>
              </a:pPr>
              <a:t>10</a:t>
            </a:fld>
            <a:endParaRPr lang="en-US">
              <a:ea typeface="ＭＳ Ｐゴシック"/>
              <a:cs typeface="ＭＳ Ｐゴシック"/>
            </a:endParaRPr>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endParaRPr lang="en-US" altLang="en-US"/>
          </a:p>
        </p:txBody>
      </p:sp>
    </p:spTree>
    <p:extLst>
      <p:ext uri="{BB962C8B-B14F-4D97-AF65-F5344CB8AC3E}">
        <p14:creationId xmlns:p14="http://schemas.microsoft.com/office/powerpoint/2010/main" val="311560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E9BC690-8A65-4E74-96D7-B7E8FB555231}" type="slidenum">
              <a:rPr lang="en-US"/>
              <a:pPr/>
              <a:t>11</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marL="190483" indent="-190483"/>
            <a:endParaRPr lang="en-US" dirty="0"/>
          </a:p>
        </p:txBody>
      </p:sp>
    </p:spTree>
    <p:extLst>
      <p:ext uri="{BB962C8B-B14F-4D97-AF65-F5344CB8AC3E}">
        <p14:creationId xmlns:p14="http://schemas.microsoft.com/office/powerpoint/2010/main" val="2083398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116552A-266C-4D61-9A9D-E7281FE10890}" type="slidenum">
              <a:rPr lang="en-US" smtClean="0"/>
              <a:pPr>
                <a:defRPr/>
              </a:pPr>
              <a:t>12</a:t>
            </a:fld>
            <a:endParaRPr lang="en-US"/>
          </a:p>
        </p:txBody>
      </p:sp>
    </p:spTree>
    <p:extLst>
      <p:ext uri="{BB962C8B-B14F-4D97-AF65-F5344CB8AC3E}">
        <p14:creationId xmlns:p14="http://schemas.microsoft.com/office/powerpoint/2010/main" val="197097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E9BC690-8A65-4E74-96D7-B7E8FB555231}" type="slidenum">
              <a:rPr lang="en-US"/>
              <a:pPr/>
              <a:t>13</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marL="190483" indent="-190483"/>
            <a:endParaRPr lang="en-US" dirty="0"/>
          </a:p>
        </p:txBody>
      </p:sp>
    </p:spTree>
    <p:extLst>
      <p:ext uri="{BB962C8B-B14F-4D97-AF65-F5344CB8AC3E}">
        <p14:creationId xmlns:p14="http://schemas.microsoft.com/office/powerpoint/2010/main" val="374004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fontAlgn="base" hangingPunct="1">
              <a:spcBef>
                <a:spcPct val="0"/>
              </a:spcBef>
              <a:spcAft>
                <a:spcPct val="0"/>
              </a:spcAft>
            </a:pPr>
            <a:fld id="{8D8C3757-E668-4FA6-B4ED-3F06882E8751}" type="slidenum">
              <a:rPr lang="en-US" altLang="en-US" smtClean="0">
                <a:latin typeface="Times New Roman" pitchFamily="18" charset="0"/>
              </a:rPr>
              <a:pPr eaLnBrk="1" fontAlgn="base" hangingPunct="1">
                <a:spcBef>
                  <a:spcPct val="0"/>
                </a:spcBef>
                <a:spcAft>
                  <a:spcPct val="0"/>
                </a:spcAft>
              </a:pPr>
              <a:t>14</a:t>
            </a:fld>
            <a:endParaRPr lang="en-US" altLang="en-US">
              <a:latin typeface="Times New Roman" pitchFamily="18" charset="0"/>
            </a:endParaRPr>
          </a:p>
        </p:txBody>
      </p:sp>
      <p:sp>
        <p:nvSpPr>
          <p:cNvPr id="55299" name="Rectangle 2"/>
          <p:cNvSpPr>
            <a:spLocks noGrp="1" noRot="1" noChangeAspect="1" noChangeArrowheads="1" noTextEdit="1"/>
          </p:cNvSpPr>
          <p:nvPr>
            <p:ph type="sldImg"/>
          </p:nvPr>
        </p:nvSpPr>
        <p:spPr bwMode="auto">
          <a:xfrm>
            <a:off x="422275" y="704850"/>
            <a:ext cx="6172200" cy="3471863"/>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xfrm>
            <a:off x="935038" y="4416425"/>
            <a:ext cx="5140325" cy="4181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4483" tIns="47242" rIns="94483" bIns="47242" numCol="1" anchor="t" anchorCtr="0" compatLnSpc="1">
            <a:prstTxWarp prst="textNoShape">
              <a:avLst/>
            </a:prstTxWarp>
          </a:bodyPr>
          <a:lstStyle/>
          <a:p>
            <a:pPr>
              <a:spcBef>
                <a:spcPct val="0"/>
              </a:spcBef>
            </a:pPr>
            <a:endParaRPr lang="en-US" altLang="en-US" sz="2400">
              <a:ea typeface="ＭＳ Ｐゴシック" pitchFamily="34" charset="-128"/>
            </a:endParaRPr>
          </a:p>
        </p:txBody>
      </p:sp>
    </p:spTree>
    <p:extLst>
      <p:ext uri="{BB962C8B-B14F-4D97-AF65-F5344CB8AC3E}">
        <p14:creationId xmlns:p14="http://schemas.microsoft.com/office/powerpoint/2010/main" val="264389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DEA81C-FD7E-4493-ADC2-78F39EEDB46B}" type="slidenum">
              <a:rPr lang="en-US" smtClean="0">
                <a:ea typeface="ＭＳ Ｐゴシック"/>
                <a:cs typeface="ＭＳ Ｐゴシック"/>
              </a:rPr>
              <a:pPr fontAlgn="base">
                <a:spcBef>
                  <a:spcPct val="0"/>
                </a:spcBef>
                <a:spcAft>
                  <a:spcPct val="0"/>
                </a:spcAft>
                <a:defRPr/>
              </a:pPr>
              <a:t>15</a:t>
            </a:fld>
            <a:endParaRPr lang="en-US">
              <a:ea typeface="ＭＳ Ｐゴシック"/>
              <a:cs typeface="ＭＳ Ｐゴシック"/>
            </a:endParaRPr>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endParaRPr lang="en-US" altLang="en-US"/>
          </a:p>
        </p:txBody>
      </p:sp>
    </p:spTree>
    <p:extLst>
      <p:ext uri="{BB962C8B-B14F-4D97-AF65-F5344CB8AC3E}">
        <p14:creationId xmlns:p14="http://schemas.microsoft.com/office/powerpoint/2010/main" val="240716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A9565-862C-4208-B45A-30AD67CE41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475D6D-11FE-49B6-A9ED-A4421E2DA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90B4C-208C-46E8-85B9-9190F0030D4D}"/>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5" name="Footer Placeholder 4">
            <a:extLst>
              <a:ext uri="{FF2B5EF4-FFF2-40B4-BE49-F238E27FC236}">
                <a16:creationId xmlns:a16="http://schemas.microsoft.com/office/drawing/2014/main" id="{6A27C9A1-7A78-40D1-A04C-D92FBED2D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C8146-0ECA-400A-B496-AA66067F5D81}"/>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276694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48B9-D38E-415A-A7BE-E81F59E21D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C767C4-67E0-42F5-A0CB-559CDA09174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1819E-DE09-444D-9C58-10C6F9A5A02F}"/>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5" name="Footer Placeholder 4">
            <a:extLst>
              <a:ext uri="{FF2B5EF4-FFF2-40B4-BE49-F238E27FC236}">
                <a16:creationId xmlns:a16="http://schemas.microsoft.com/office/drawing/2014/main" id="{7B95B858-4C8A-44A7-9C2D-D1A60C31BA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88D0C-74BD-4CF0-9F30-67A1342F6FAE}"/>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695434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C1B838-8168-479D-8E9F-F80984A519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449818-2A7D-46FC-968B-A2F3C54A77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50F557-F1DA-45D6-87C8-F3DBF75BADE8}"/>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5" name="Footer Placeholder 4">
            <a:extLst>
              <a:ext uri="{FF2B5EF4-FFF2-40B4-BE49-F238E27FC236}">
                <a16:creationId xmlns:a16="http://schemas.microsoft.com/office/drawing/2014/main" id="{02BD9CB3-6DD0-457C-9A8E-09BEF7130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3AF70-FFA7-4210-8065-0DBC6733A072}"/>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2900162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CE77-742E-4FF3-9B6E-6A7C6CC7EF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D722D8-75AD-4521-9A74-D5EB72E330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A9C77-5F5F-43FD-BD77-FD6A8812E1F1}"/>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5" name="Footer Placeholder 4">
            <a:extLst>
              <a:ext uri="{FF2B5EF4-FFF2-40B4-BE49-F238E27FC236}">
                <a16:creationId xmlns:a16="http://schemas.microsoft.com/office/drawing/2014/main" id="{A0F1C9E9-FE1A-4BFD-9E15-ABB687BCA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5703C-933F-4BDA-9EE0-2BB290EA1437}"/>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3892813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8346-68EC-44AE-8FB4-98A86F1B3C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F86486-BA7E-4423-B90D-1ACE305879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3AFA03-92E5-49A1-8753-280E0B3A2F7C}"/>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5" name="Footer Placeholder 4">
            <a:extLst>
              <a:ext uri="{FF2B5EF4-FFF2-40B4-BE49-F238E27FC236}">
                <a16:creationId xmlns:a16="http://schemas.microsoft.com/office/drawing/2014/main" id="{BA9E0E89-E884-4A31-BA96-6FE02E35F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F7643-22F2-4946-8DDD-6AA212798E58}"/>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83766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D4C3-0028-457D-8B60-2DC2F061B6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46A18F-3507-4446-A8AB-7355771A7C4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C87DB1-6757-4FBD-BD67-E105178A2F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81FD8-49A6-4E75-9FA1-1084E6066088}"/>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6" name="Footer Placeholder 5">
            <a:extLst>
              <a:ext uri="{FF2B5EF4-FFF2-40B4-BE49-F238E27FC236}">
                <a16:creationId xmlns:a16="http://schemas.microsoft.com/office/drawing/2014/main" id="{72B49B53-B11E-4D2F-8D7F-F5FAD75A5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841ED7-80A8-4A69-8C97-4E4D1AAF7AFB}"/>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558957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85B-34E3-4291-8DAD-0BA6831398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B6BE3A-7C70-4E52-BC92-42765A1DF8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131DB4-4D7A-44C7-B765-B62F1B2A79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989BAF-5A7E-43EC-BB12-91812B93BA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8BC122-04C7-486C-9C63-E1713DF239B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EE10BC-DEB0-462B-8D5D-FBB2F6C528E6}"/>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8" name="Footer Placeholder 7">
            <a:extLst>
              <a:ext uri="{FF2B5EF4-FFF2-40B4-BE49-F238E27FC236}">
                <a16:creationId xmlns:a16="http://schemas.microsoft.com/office/drawing/2014/main" id="{AEDACECB-03B3-49A7-B6D3-2503E2E5F1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B5CC9C-2196-4DFF-974A-583CC91C45B8}"/>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158218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F6DE-5834-449B-9ED6-3206E2043C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0F8CC-9AC3-4375-B559-6380123476F3}"/>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4" name="Footer Placeholder 3">
            <a:extLst>
              <a:ext uri="{FF2B5EF4-FFF2-40B4-BE49-F238E27FC236}">
                <a16:creationId xmlns:a16="http://schemas.microsoft.com/office/drawing/2014/main" id="{13C44045-09AC-41AC-AD12-D43977AB3B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8C40C0-1DDD-4FBC-A248-3E77AF443008}"/>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271867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E5989-E7F0-4325-84AE-D4989042AF71}"/>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3" name="Footer Placeholder 2">
            <a:extLst>
              <a:ext uri="{FF2B5EF4-FFF2-40B4-BE49-F238E27FC236}">
                <a16:creationId xmlns:a16="http://schemas.microsoft.com/office/drawing/2014/main" id="{5EC3F16D-AFF0-4362-B5DA-32CD19EFD0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38D2A5-60D2-4601-9991-11148A7E3BEB}"/>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3897453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EAEB-F103-4B50-9B27-8E83E53A9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2E553C-C911-4C98-9E94-A23432F30B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DB7A2A-28D5-45FA-A1AB-A46059B29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DF0E2C-9A76-4F92-A582-CA0CC4CDC6BF}"/>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6" name="Footer Placeholder 5">
            <a:extLst>
              <a:ext uri="{FF2B5EF4-FFF2-40B4-BE49-F238E27FC236}">
                <a16:creationId xmlns:a16="http://schemas.microsoft.com/office/drawing/2014/main" id="{61FD4035-69C4-47DC-90B0-461719C563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FA66C3-D8A5-4232-BB64-A15BAD59807E}"/>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159236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C144-8263-4574-B570-71AA7F80D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6C0712-EC14-4A67-9F51-629C52FDC1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4C1AC9-F967-4AA2-83A9-1739CA584D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2F1DEB-E846-4D49-9250-45FA5194DD12}"/>
              </a:ext>
            </a:extLst>
          </p:cNvPr>
          <p:cNvSpPr>
            <a:spLocks noGrp="1"/>
          </p:cNvSpPr>
          <p:nvPr>
            <p:ph type="dt" sz="half" idx="10"/>
          </p:nvPr>
        </p:nvSpPr>
        <p:spPr/>
        <p:txBody>
          <a:bodyPr/>
          <a:lstStyle/>
          <a:p>
            <a:fld id="{2BF48416-6669-496F-AE73-3538CA4DB06D}" type="datetimeFigureOut">
              <a:rPr lang="en-US" smtClean="0"/>
              <a:t>4/10/2022</a:t>
            </a:fld>
            <a:endParaRPr lang="en-US"/>
          </a:p>
        </p:txBody>
      </p:sp>
      <p:sp>
        <p:nvSpPr>
          <p:cNvPr id="6" name="Footer Placeholder 5">
            <a:extLst>
              <a:ext uri="{FF2B5EF4-FFF2-40B4-BE49-F238E27FC236}">
                <a16:creationId xmlns:a16="http://schemas.microsoft.com/office/drawing/2014/main" id="{38C54B4A-FD0F-4051-AF36-150D503C9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44F8CD-E65D-41F4-AD53-1FCD7D2E91BB}"/>
              </a:ext>
            </a:extLst>
          </p:cNvPr>
          <p:cNvSpPr>
            <a:spLocks noGrp="1"/>
          </p:cNvSpPr>
          <p:nvPr>
            <p:ph type="sldNum" sz="quarter" idx="12"/>
          </p:nvPr>
        </p:nvSpPr>
        <p:spPr/>
        <p:txBody>
          <a:bodyPr/>
          <a:lstStyle/>
          <a:p>
            <a:fld id="{5508B995-02F9-425B-8DE1-A65221EFA4B3}" type="slidenum">
              <a:rPr lang="en-US" smtClean="0"/>
              <a:t>‹#›</a:t>
            </a:fld>
            <a:endParaRPr lang="en-US"/>
          </a:p>
        </p:txBody>
      </p:sp>
    </p:spTree>
    <p:extLst>
      <p:ext uri="{BB962C8B-B14F-4D97-AF65-F5344CB8AC3E}">
        <p14:creationId xmlns:p14="http://schemas.microsoft.com/office/powerpoint/2010/main" val="2125951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C782A7-4D06-4BB7-9D38-1F33E721A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A5B520-6A14-4AC4-82D9-BBD06613D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2DDF2F-E4F6-4443-AB5E-BCAD647B3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F48416-6669-496F-AE73-3538CA4DB06D}" type="datetimeFigureOut">
              <a:rPr lang="en-US" smtClean="0"/>
              <a:t>4/10/2022</a:t>
            </a:fld>
            <a:endParaRPr lang="en-US"/>
          </a:p>
        </p:txBody>
      </p:sp>
      <p:sp>
        <p:nvSpPr>
          <p:cNvPr id="5" name="Footer Placeholder 4">
            <a:extLst>
              <a:ext uri="{FF2B5EF4-FFF2-40B4-BE49-F238E27FC236}">
                <a16:creationId xmlns:a16="http://schemas.microsoft.com/office/drawing/2014/main" id="{0E9278EA-FFBB-40AF-A753-CE3543462E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46057-21FD-4A89-8671-70CBE7D548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08B995-02F9-425B-8DE1-A65221EFA4B3}" type="slidenum">
              <a:rPr lang="en-US" smtClean="0"/>
              <a:t>‹#›</a:t>
            </a:fld>
            <a:endParaRPr lang="en-US"/>
          </a:p>
        </p:txBody>
      </p:sp>
    </p:spTree>
    <p:extLst>
      <p:ext uri="{BB962C8B-B14F-4D97-AF65-F5344CB8AC3E}">
        <p14:creationId xmlns:p14="http://schemas.microsoft.com/office/powerpoint/2010/main" val="1022372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tpeernetwork.intel.com/xeon-scalable-powers-future-ai/"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telco2.net/blog/images/BusinessModelChart%20(Small)%20(Custom).pn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3A347-42E0-4F50-BE6B-434485A7B0F4}"/>
              </a:ext>
            </a:extLst>
          </p:cNvPr>
          <p:cNvPicPr>
            <a:picLocks noChangeAspect="1"/>
          </p:cNvPicPr>
          <p:nvPr/>
        </p:nvPicPr>
        <p:blipFill>
          <a:blip r:embed="rId2"/>
          <a:stretch>
            <a:fillRect/>
          </a:stretch>
        </p:blipFill>
        <p:spPr>
          <a:xfrm>
            <a:off x="286658" y="1147725"/>
            <a:ext cx="5486400" cy="4533521"/>
          </a:xfrm>
          <a:prstGeom prst="rect">
            <a:avLst/>
          </a:prstGeom>
        </p:spPr>
      </p:pic>
      <p:sp>
        <p:nvSpPr>
          <p:cNvPr id="3" name="TextBox 2">
            <a:extLst>
              <a:ext uri="{FF2B5EF4-FFF2-40B4-BE49-F238E27FC236}">
                <a16:creationId xmlns:a16="http://schemas.microsoft.com/office/drawing/2014/main" id="{F18424C3-EA79-4565-B7B5-12E43BE39A8C}"/>
              </a:ext>
            </a:extLst>
          </p:cNvPr>
          <p:cNvSpPr txBox="1"/>
          <p:nvPr/>
        </p:nvSpPr>
        <p:spPr>
          <a:xfrm>
            <a:off x="6096000" y="1204686"/>
            <a:ext cx="5820229" cy="1446550"/>
          </a:xfrm>
          <a:prstGeom prst="rect">
            <a:avLst/>
          </a:prstGeom>
          <a:noFill/>
        </p:spPr>
        <p:txBody>
          <a:bodyPr wrap="square" rtlCol="0">
            <a:spAutoFit/>
          </a:bodyPr>
          <a:lstStyle/>
          <a:p>
            <a:pPr algn="ctr"/>
            <a:r>
              <a:rPr lang="en-US" sz="4400" dirty="0"/>
              <a:t>ITEC-200 The Edge of Information Technology </a:t>
            </a:r>
          </a:p>
        </p:txBody>
      </p:sp>
      <p:sp>
        <p:nvSpPr>
          <p:cNvPr id="5" name="TextBox 4">
            <a:extLst>
              <a:ext uri="{FF2B5EF4-FFF2-40B4-BE49-F238E27FC236}">
                <a16:creationId xmlns:a16="http://schemas.microsoft.com/office/drawing/2014/main" id="{3E7E13A4-D0E8-49E6-AB01-EE2B7AEEA013}"/>
              </a:ext>
            </a:extLst>
          </p:cNvPr>
          <p:cNvSpPr txBox="1"/>
          <p:nvPr/>
        </p:nvSpPr>
        <p:spPr>
          <a:xfrm>
            <a:off x="6085113" y="3414485"/>
            <a:ext cx="5820229" cy="1446550"/>
          </a:xfrm>
          <a:prstGeom prst="rect">
            <a:avLst/>
          </a:prstGeom>
          <a:noFill/>
        </p:spPr>
        <p:txBody>
          <a:bodyPr wrap="square" rtlCol="0">
            <a:spAutoFit/>
          </a:bodyPr>
          <a:lstStyle/>
          <a:p>
            <a:pPr algn="ctr"/>
            <a:r>
              <a:rPr lang="en-US" sz="4400" dirty="0"/>
              <a:t>Chapter 8 - Business Processes </a:t>
            </a:r>
          </a:p>
        </p:txBody>
      </p:sp>
      <p:sp>
        <p:nvSpPr>
          <p:cNvPr id="6" name="TextBox 5">
            <a:extLst>
              <a:ext uri="{FF2B5EF4-FFF2-40B4-BE49-F238E27FC236}">
                <a16:creationId xmlns:a16="http://schemas.microsoft.com/office/drawing/2014/main" id="{FCE296B9-98EE-40BB-B1C9-CF1B1D16566E}"/>
              </a:ext>
            </a:extLst>
          </p:cNvPr>
          <p:cNvSpPr txBox="1"/>
          <p:nvPr/>
        </p:nvSpPr>
        <p:spPr>
          <a:xfrm>
            <a:off x="119743" y="6129125"/>
            <a:ext cx="5820229" cy="292388"/>
          </a:xfrm>
          <a:prstGeom prst="rect">
            <a:avLst/>
          </a:prstGeom>
          <a:noFill/>
        </p:spPr>
        <p:txBody>
          <a:bodyPr wrap="square" rtlCol="0">
            <a:spAutoFit/>
          </a:bodyPr>
          <a:lstStyle/>
          <a:p>
            <a:pPr algn="ctr"/>
            <a:r>
              <a:rPr lang="en-US" sz="1300" dirty="0"/>
              <a:t>Image source: </a:t>
            </a:r>
            <a:r>
              <a:rPr lang="en-US" sz="1300" dirty="0">
                <a:hlinkClick r:id="rId3"/>
              </a:rPr>
              <a:t>https://itpeernetwork.intel.com/xeon-scalable-powers-future-ai/</a:t>
            </a:r>
            <a:endParaRPr lang="en-US" dirty="0"/>
          </a:p>
        </p:txBody>
      </p:sp>
    </p:spTree>
    <p:extLst>
      <p:ext uri="{BB962C8B-B14F-4D97-AF65-F5344CB8AC3E}">
        <p14:creationId xmlns:p14="http://schemas.microsoft.com/office/powerpoint/2010/main" val="2111885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Grp="1" noChangeArrowheads="1"/>
          </p:cNvSpPr>
          <p:nvPr>
            <p:ph type="title"/>
          </p:nvPr>
        </p:nvSpPr>
        <p:spPr>
          <a:xfrm>
            <a:off x="2057400" y="482600"/>
            <a:ext cx="8153400" cy="588818"/>
          </a:xfrm>
        </p:spPr>
        <p:txBody>
          <a:bodyPr>
            <a:normAutofit/>
          </a:bodyPr>
          <a:lstStyle/>
          <a:p>
            <a:pPr algn="ctr" eaLnBrk="1" hangingPunct="1"/>
            <a:r>
              <a:rPr lang="en-US" altLang="en-US" sz="3200" dirty="0"/>
              <a:t>Business Processes Examples</a:t>
            </a:r>
          </a:p>
        </p:txBody>
      </p:sp>
      <p:pic>
        <p:nvPicPr>
          <p:cNvPr id="18435" name="Picture 5" descr="haa23684_b02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912" y="1447801"/>
            <a:ext cx="7750175" cy="45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504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a:xfrm>
            <a:off x="2019300" y="247650"/>
            <a:ext cx="8153400" cy="762000"/>
          </a:xfrm>
        </p:spPr>
        <p:txBody>
          <a:bodyPr/>
          <a:lstStyle/>
          <a:p>
            <a:pPr algn="ctr" eaLnBrk="1" hangingPunct="1"/>
            <a:r>
              <a:rPr lang="en-US" sz="3200" dirty="0">
                <a:latin typeface="+mn-lt"/>
              </a:rPr>
              <a:t>Business Process Example</a:t>
            </a:r>
          </a:p>
        </p:txBody>
      </p:sp>
      <p:pic>
        <p:nvPicPr>
          <p:cNvPr id="73" name="Picture 72"/>
          <p:cNvPicPr>
            <a:picLocks noChangeAspect="1"/>
          </p:cNvPicPr>
          <p:nvPr/>
        </p:nvPicPr>
        <p:blipFill>
          <a:blip r:embed="rId3"/>
          <a:stretch>
            <a:fillRect/>
          </a:stretch>
        </p:blipFill>
        <p:spPr>
          <a:xfrm>
            <a:off x="1184572" y="1725612"/>
            <a:ext cx="9822856" cy="3387725"/>
          </a:xfrm>
          <a:prstGeom prst="rect">
            <a:avLst/>
          </a:prstGeom>
        </p:spPr>
      </p:pic>
    </p:spTree>
    <p:extLst>
      <p:ext uri="{BB962C8B-B14F-4D97-AF65-F5344CB8AC3E}">
        <p14:creationId xmlns:p14="http://schemas.microsoft.com/office/powerpoint/2010/main" val="4025940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p:nvPr>
        </p:nvSpPr>
        <p:spPr>
          <a:xfrm>
            <a:off x="2209800" y="285750"/>
            <a:ext cx="7772400" cy="762000"/>
          </a:xfrm>
        </p:spPr>
        <p:txBody>
          <a:bodyPr>
            <a:normAutofit/>
          </a:bodyPr>
          <a:lstStyle/>
          <a:p>
            <a:pPr algn="ctr"/>
            <a:r>
              <a:rPr lang="en-US" sz="3200" dirty="0">
                <a:latin typeface="+mn-lt"/>
              </a:rPr>
              <a:t>Business Process Modeling (BPM)</a:t>
            </a:r>
          </a:p>
        </p:txBody>
      </p:sp>
      <p:sp>
        <p:nvSpPr>
          <p:cNvPr id="62467" name="Rectangle 3"/>
          <p:cNvSpPr>
            <a:spLocks noGrp="1"/>
          </p:cNvSpPr>
          <p:nvPr>
            <p:ph type="body" idx="1"/>
          </p:nvPr>
        </p:nvSpPr>
        <p:spPr>
          <a:xfrm>
            <a:off x="485774" y="1381125"/>
            <a:ext cx="11163301" cy="2809875"/>
          </a:xfrm>
        </p:spPr>
        <p:txBody>
          <a:bodyPr/>
          <a:lstStyle/>
          <a:p>
            <a:pPr marL="0" indent="0">
              <a:lnSpc>
                <a:spcPct val="130000"/>
              </a:lnSpc>
              <a:buSzPct val="100000"/>
              <a:buNone/>
            </a:pPr>
            <a:r>
              <a:rPr lang="en-US" sz="2400" dirty="0"/>
              <a:t>The activity of depicting or representing processes of an organization/enterprise, so that the current process may be analyzed and improved. </a:t>
            </a:r>
          </a:p>
          <a:p>
            <a:pPr lvl="1">
              <a:lnSpc>
                <a:spcPct val="130000"/>
              </a:lnSpc>
              <a:buSzPct val="100000"/>
            </a:pPr>
            <a:r>
              <a:rPr lang="en-US" dirty="0"/>
              <a:t>BPM is typically performed by business analysts and managers </a:t>
            </a:r>
          </a:p>
          <a:p>
            <a:pPr lvl="1">
              <a:lnSpc>
                <a:spcPct val="130000"/>
              </a:lnSpc>
              <a:buSzPct val="100000"/>
            </a:pPr>
            <a:r>
              <a:rPr lang="en-US" dirty="0"/>
              <a:t>Goal is to improve process efficiency and quality </a:t>
            </a:r>
          </a:p>
          <a:p>
            <a:pPr lvl="1">
              <a:lnSpc>
                <a:spcPct val="130000"/>
              </a:lnSpc>
              <a:buSzPct val="100000"/>
            </a:pPr>
            <a:r>
              <a:rPr lang="en-US" dirty="0"/>
              <a:t>Process improvements may or may not require IT involvement</a:t>
            </a:r>
          </a:p>
        </p:txBody>
      </p:sp>
    </p:spTree>
    <p:extLst>
      <p:ext uri="{BB962C8B-B14F-4D97-AF65-F5344CB8AC3E}">
        <p14:creationId xmlns:p14="http://schemas.microsoft.com/office/powerpoint/2010/main" val="4112332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a:xfrm>
            <a:off x="2019300" y="171450"/>
            <a:ext cx="8153400" cy="762000"/>
          </a:xfrm>
        </p:spPr>
        <p:txBody>
          <a:bodyPr>
            <a:normAutofit/>
          </a:bodyPr>
          <a:lstStyle/>
          <a:p>
            <a:pPr algn="ctr" eaLnBrk="1" hangingPunct="1"/>
            <a:r>
              <a:rPr lang="en-US" sz="2800" dirty="0">
                <a:latin typeface="+mn-lt"/>
              </a:rPr>
              <a:t>BPM Analysis and Workflow</a:t>
            </a:r>
          </a:p>
        </p:txBody>
      </p:sp>
      <p:sp>
        <p:nvSpPr>
          <p:cNvPr id="2" name="Content Placeholder 1"/>
          <p:cNvSpPr>
            <a:spLocks noGrp="1"/>
          </p:cNvSpPr>
          <p:nvPr>
            <p:ph idx="1"/>
          </p:nvPr>
        </p:nvSpPr>
        <p:spPr>
          <a:xfrm>
            <a:off x="628650" y="1251744"/>
            <a:ext cx="10801350" cy="4525963"/>
          </a:xfrm>
        </p:spPr>
        <p:txBody>
          <a:bodyPr>
            <a:normAutofit/>
          </a:bodyPr>
          <a:lstStyle/>
          <a:p>
            <a:pPr>
              <a:buSzPct val="100000"/>
              <a:buFont typeface="Arial"/>
              <a:buChar char="•"/>
            </a:pPr>
            <a:r>
              <a:rPr lang="en-US" dirty="0"/>
              <a:t>The analysis of business processes typically includes the mapping of processes and sub-processes down to activity level. A business process model defines the ways in which operations are carried out to accomplish the intended objectives of an organization. </a:t>
            </a:r>
          </a:p>
          <a:p>
            <a:pPr>
              <a:buSzPct val="100000"/>
              <a:buFont typeface="Arial"/>
              <a:buChar char="•"/>
            </a:pPr>
            <a:endParaRPr lang="en-US" dirty="0"/>
          </a:p>
          <a:p>
            <a:pPr>
              <a:buSzPct val="100000"/>
              <a:buFont typeface="Arial"/>
              <a:buChar char="•"/>
            </a:pPr>
            <a:r>
              <a:rPr lang="en-US" dirty="0"/>
              <a:t>A workflow is a depiction of a sequence of operations, declared as work of a person, of a simple or complex mechanism, of a group of persons,</a:t>
            </a:r>
            <a:r>
              <a:rPr lang="en-US" baseline="30000" dirty="0"/>
              <a:t> </a:t>
            </a:r>
            <a:r>
              <a:rPr lang="en-US" dirty="0"/>
              <a:t>of an organization of staff, or of machines. </a:t>
            </a:r>
          </a:p>
        </p:txBody>
      </p:sp>
    </p:spTree>
    <p:extLst>
      <p:ext uri="{BB962C8B-B14F-4D97-AF65-F5344CB8AC3E}">
        <p14:creationId xmlns:p14="http://schemas.microsoft.com/office/powerpoint/2010/main" val="1126664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906" y="2028837"/>
            <a:ext cx="1714875" cy="81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88" y="2152662"/>
            <a:ext cx="1389063" cy="57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399" y="2157424"/>
            <a:ext cx="1691569" cy="57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318" y="2081224"/>
            <a:ext cx="1628420" cy="97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8044" y="2351088"/>
            <a:ext cx="665162"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0583287" y="1925201"/>
            <a:ext cx="283725" cy="102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3AEB3E3-DC05-44C8-85C1-59330470B779}"/>
              </a:ext>
            </a:extLst>
          </p:cNvPr>
          <p:cNvSpPr/>
          <p:nvPr/>
        </p:nvSpPr>
        <p:spPr>
          <a:xfrm>
            <a:off x="195263" y="3170216"/>
            <a:ext cx="1538287" cy="1144929"/>
          </a:xfrm>
          <a:prstGeom prst="rect">
            <a:avLst/>
          </a:prstGeom>
        </p:spPr>
        <p:txBody>
          <a:bodyPr wrap="square">
            <a:spAutoFit/>
          </a:bodyPr>
          <a:lstStyle/>
          <a:p>
            <a:pPr marL="234950" indent="-234950">
              <a:lnSpc>
                <a:spcPct val="80000"/>
              </a:lnSpc>
              <a:spcAft>
                <a:spcPct val="20000"/>
              </a:spcAft>
            </a:pPr>
            <a:r>
              <a:rPr lang="en-US" altLang="en-US" dirty="0"/>
              <a:t>Terminator:</a:t>
            </a:r>
          </a:p>
          <a:p>
            <a:pPr marL="234950" indent="-234950">
              <a:lnSpc>
                <a:spcPct val="80000"/>
              </a:lnSpc>
              <a:spcAft>
                <a:spcPct val="20000"/>
              </a:spcAft>
            </a:pPr>
            <a:r>
              <a:rPr lang="en-US" altLang="en-US" dirty="0"/>
              <a:t>start and end </a:t>
            </a:r>
          </a:p>
          <a:p>
            <a:pPr marL="234950" indent="-234950">
              <a:lnSpc>
                <a:spcPct val="80000"/>
              </a:lnSpc>
              <a:spcAft>
                <a:spcPct val="20000"/>
              </a:spcAft>
            </a:pPr>
            <a:r>
              <a:rPr lang="en-US" altLang="en-US" dirty="0"/>
              <a:t>points in a </a:t>
            </a:r>
          </a:p>
          <a:p>
            <a:pPr marL="234950" indent="-234950">
              <a:lnSpc>
                <a:spcPct val="80000"/>
              </a:lnSpc>
              <a:spcAft>
                <a:spcPct val="20000"/>
              </a:spcAft>
            </a:pPr>
            <a:r>
              <a:rPr lang="en-US" altLang="en-US" dirty="0"/>
              <a:t>process</a:t>
            </a:r>
          </a:p>
        </p:txBody>
      </p:sp>
      <p:sp>
        <p:nvSpPr>
          <p:cNvPr id="7" name="Rectangle 6">
            <a:extLst>
              <a:ext uri="{FF2B5EF4-FFF2-40B4-BE49-F238E27FC236}">
                <a16:creationId xmlns:a16="http://schemas.microsoft.com/office/drawing/2014/main" id="{A109D9A6-7460-4BBB-9BDA-8E31F96DC872}"/>
              </a:ext>
            </a:extLst>
          </p:cNvPr>
          <p:cNvSpPr/>
          <p:nvPr/>
        </p:nvSpPr>
        <p:spPr>
          <a:xfrm>
            <a:off x="1868649" y="3176853"/>
            <a:ext cx="1876425" cy="923330"/>
          </a:xfrm>
          <a:prstGeom prst="rect">
            <a:avLst/>
          </a:prstGeom>
        </p:spPr>
        <p:txBody>
          <a:bodyPr wrap="square">
            <a:spAutoFit/>
          </a:bodyPr>
          <a:lstStyle/>
          <a:p>
            <a:r>
              <a:rPr lang="en-US" dirty="0"/>
              <a:t>Process Flow:</a:t>
            </a:r>
          </a:p>
          <a:p>
            <a:r>
              <a:rPr lang="en-US" dirty="0"/>
              <a:t>arrow specifying</a:t>
            </a:r>
          </a:p>
          <a:p>
            <a:r>
              <a:rPr lang="en-US" dirty="0"/>
              <a:t>process sequence</a:t>
            </a:r>
          </a:p>
        </p:txBody>
      </p:sp>
      <p:sp>
        <p:nvSpPr>
          <p:cNvPr id="8" name="Rectangle 7">
            <a:extLst>
              <a:ext uri="{FF2B5EF4-FFF2-40B4-BE49-F238E27FC236}">
                <a16:creationId xmlns:a16="http://schemas.microsoft.com/office/drawing/2014/main" id="{0208EF70-912B-4189-A701-88C1A19E9491}"/>
              </a:ext>
            </a:extLst>
          </p:cNvPr>
          <p:cNvSpPr/>
          <p:nvPr/>
        </p:nvSpPr>
        <p:spPr>
          <a:xfrm>
            <a:off x="3800475" y="3183864"/>
            <a:ext cx="1814705" cy="923330"/>
          </a:xfrm>
          <a:prstGeom prst="rect">
            <a:avLst/>
          </a:prstGeom>
        </p:spPr>
        <p:txBody>
          <a:bodyPr wrap="square">
            <a:spAutoFit/>
          </a:bodyPr>
          <a:lstStyle/>
          <a:p>
            <a:r>
              <a:rPr lang="en-US" dirty="0"/>
              <a:t>Process step: </a:t>
            </a:r>
          </a:p>
          <a:p>
            <a:r>
              <a:rPr lang="en-US" dirty="0"/>
              <a:t>specific step in a </a:t>
            </a:r>
          </a:p>
          <a:p>
            <a:r>
              <a:rPr lang="en-US" dirty="0"/>
              <a:t>process</a:t>
            </a:r>
          </a:p>
        </p:txBody>
      </p:sp>
      <p:sp>
        <p:nvSpPr>
          <p:cNvPr id="9" name="Rectangle 8">
            <a:extLst>
              <a:ext uri="{FF2B5EF4-FFF2-40B4-BE49-F238E27FC236}">
                <a16:creationId xmlns:a16="http://schemas.microsoft.com/office/drawing/2014/main" id="{0254DF3B-61FF-45E3-9D88-E8D5EBD4D664}"/>
              </a:ext>
            </a:extLst>
          </p:cNvPr>
          <p:cNvSpPr/>
          <p:nvPr/>
        </p:nvSpPr>
        <p:spPr>
          <a:xfrm>
            <a:off x="5694493" y="3170216"/>
            <a:ext cx="1986569" cy="923330"/>
          </a:xfrm>
          <a:prstGeom prst="rect">
            <a:avLst/>
          </a:prstGeom>
        </p:spPr>
        <p:txBody>
          <a:bodyPr wrap="square">
            <a:spAutoFit/>
          </a:bodyPr>
          <a:lstStyle/>
          <a:p>
            <a:r>
              <a:rPr lang="en-US" dirty="0"/>
              <a:t>Decision: question </a:t>
            </a:r>
          </a:p>
          <a:p>
            <a:r>
              <a:rPr lang="en-US" dirty="0"/>
              <a:t>or branch in the </a:t>
            </a:r>
          </a:p>
          <a:p>
            <a:r>
              <a:rPr lang="en-US" dirty="0"/>
              <a:t>process flow</a:t>
            </a:r>
          </a:p>
        </p:txBody>
      </p:sp>
      <p:sp>
        <p:nvSpPr>
          <p:cNvPr id="10" name="Rectangle 9">
            <a:extLst>
              <a:ext uri="{FF2B5EF4-FFF2-40B4-BE49-F238E27FC236}">
                <a16:creationId xmlns:a16="http://schemas.microsoft.com/office/drawing/2014/main" id="{7F04241F-0245-41D6-9113-F91A22510EAE}"/>
              </a:ext>
            </a:extLst>
          </p:cNvPr>
          <p:cNvSpPr/>
          <p:nvPr/>
        </p:nvSpPr>
        <p:spPr>
          <a:xfrm>
            <a:off x="7640799" y="3170216"/>
            <a:ext cx="2208051" cy="1200329"/>
          </a:xfrm>
          <a:prstGeom prst="rect">
            <a:avLst/>
          </a:prstGeom>
        </p:spPr>
        <p:txBody>
          <a:bodyPr wrap="square">
            <a:spAutoFit/>
          </a:bodyPr>
          <a:lstStyle/>
          <a:p>
            <a:r>
              <a:rPr lang="en-US" dirty="0"/>
              <a:t>Swim Lanes: show </a:t>
            </a:r>
          </a:p>
          <a:p>
            <a:r>
              <a:rPr lang="en-US" dirty="0"/>
              <a:t>departments, units or </a:t>
            </a:r>
          </a:p>
          <a:p>
            <a:r>
              <a:rPr lang="en-US" dirty="0"/>
              <a:t>functional areas</a:t>
            </a:r>
          </a:p>
          <a:p>
            <a:r>
              <a:rPr lang="en-US" dirty="0"/>
              <a:t> involved</a:t>
            </a:r>
          </a:p>
        </p:txBody>
      </p:sp>
      <p:sp>
        <p:nvSpPr>
          <p:cNvPr id="11" name="Rectangle 10">
            <a:extLst>
              <a:ext uri="{FF2B5EF4-FFF2-40B4-BE49-F238E27FC236}">
                <a16:creationId xmlns:a16="http://schemas.microsoft.com/office/drawing/2014/main" id="{01E82A3D-1977-4144-9AC6-ABFDB6AFFF8F}"/>
              </a:ext>
            </a:extLst>
          </p:cNvPr>
          <p:cNvSpPr/>
          <p:nvPr/>
        </p:nvSpPr>
        <p:spPr>
          <a:xfrm>
            <a:off x="9842823" y="3183864"/>
            <a:ext cx="2280363" cy="923330"/>
          </a:xfrm>
          <a:prstGeom prst="rect">
            <a:avLst/>
          </a:prstGeom>
        </p:spPr>
        <p:txBody>
          <a:bodyPr wrap="square">
            <a:spAutoFit/>
          </a:bodyPr>
          <a:lstStyle/>
          <a:p>
            <a:r>
              <a:rPr lang="en-US" dirty="0"/>
              <a:t>Phase or Separators: </a:t>
            </a:r>
          </a:p>
          <a:p>
            <a:r>
              <a:rPr lang="en-US" dirty="0"/>
              <a:t>Differentiate phases of a process</a:t>
            </a:r>
          </a:p>
        </p:txBody>
      </p:sp>
      <p:sp>
        <p:nvSpPr>
          <p:cNvPr id="26" name="Title 1">
            <a:extLst>
              <a:ext uri="{FF2B5EF4-FFF2-40B4-BE49-F238E27FC236}">
                <a16:creationId xmlns:a16="http://schemas.microsoft.com/office/drawing/2014/main" id="{6E2DC1D1-DC69-4809-9B38-89F8657339C7}"/>
              </a:ext>
            </a:extLst>
          </p:cNvPr>
          <p:cNvSpPr>
            <a:spLocks noGrp="1"/>
          </p:cNvSpPr>
          <p:nvPr>
            <p:ph type="title"/>
          </p:nvPr>
        </p:nvSpPr>
        <p:spPr>
          <a:xfrm>
            <a:off x="838200" y="525816"/>
            <a:ext cx="10515600" cy="605719"/>
          </a:xfrm>
        </p:spPr>
        <p:txBody>
          <a:bodyPr>
            <a:normAutofit/>
          </a:bodyPr>
          <a:lstStyle/>
          <a:p>
            <a:pPr algn="ctr"/>
            <a:r>
              <a:rPr lang="en-US" sz="3200" dirty="0">
                <a:latin typeface="+mn-lt"/>
                <a:ea typeface="+mn-ea"/>
                <a:cs typeface="+mn-cs"/>
              </a:rPr>
              <a:t>Visio Basic Process Model Symbols</a:t>
            </a:r>
          </a:p>
        </p:txBody>
      </p:sp>
    </p:spTree>
    <p:extLst>
      <p:ext uri="{BB962C8B-B14F-4D97-AF65-F5344CB8AC3E}">
        <p14:creationId xmlns:p14="http://schemas.microsoft.com/office/powerpoint/2010/main" val="389625474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911" y="1447800"/>
            <a:ext cx="7740177" cy="530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54C3A2B2-C3B5-4A62-90A8-AF5BD72E5243}"/>
              </a:ext>
            </a:extLst>
          </p:cNvPr>
          <p:cNvSpPr>
            <a:spLocks noGrp="1"/>
          </p:cNvSpPr>
          <p:nvPr>
            <p:ph type="title"/>
          </p:nvPr>
        </p:nvSpPr>
        <p:spPr>
          <a:xfrm>
            <a:off x="838200" y="525816"/>
            <a:ext cx="10515600" cy="605719"/>
          </a:xfrm>
        </p:spPr>
        <p:txBody>
          <a:bodyPr>
            <a:normAutofit/>
          </a:bodyPr>
          <a:lstStyle/>
          <a:p>
            <a:pPr algn="ctr"/>
            <a:r>
              <a:rPr lang="en-US" sz="3200" dirty="0">
                <a:latin typeface="+mn-lt"/>
                <a:ea typeface="+mn-ea"/>
                <a:cs typeface="+mn-cs"/>
              </a:rPr>
              <a:t>Sample Basic Swim Lane Diagram</a:t>
            </a:r>
          </a:p>
        </p:txBody>
      </p:sp>
    </p:spTree>
    <p:extLst>
      <p:ext uri="{BB962C8B-B14F-4D97-AF65-F5344CB8AC3E}">
        <p14:creationId xmlns:p14="http://schemas.microsoft.com/office/powerpoint/2010/main" val="3107412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556" y="960437"/>
            <a:ext cx="7043738"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DC056362-840A-4E76-83EC-BB0F58FE2E5E}"/>
              </a:ext>
            </a:extLst>
          </p:cNvPr>
          <p:cNvSpPr>
            <a:spLocks noGrp="1"/>
          </p:cNvSpPr>
          <p:nvPr>
            <p:ph type="title"/>
          </p:nvPr>
        </p:nvSpPr>
        <p:spPr>
          <a:xfrm>
            <a:off x="838200" y="278166"/>
            <a:ext cx="10515600" cy="605719"/>
          </a:xfrm>
        </p:spPr>
        <p:txBody>
          <a:bodyPr>
            <a:normAutofit/>
          </a:bodyPr>
          <a:lstStyle/>
          <a:p>
            <a:pPr algn="ctr"/>
            <a:r>
              <a:rPr lang="en-US" sz="3200" dirty="0">
                <a:latin typeface="+mn-lt"/>
                <a:ea typeface="+mn-ea"/>
                <a:cs typeface="+mn-cs"/>
              </a:rPr>
              <a:t>More Complicated Swim Lane Diagram</a:t>
            </a:r>
          </a:p>
        </p:txBody>
      </p:sp>
    </p:spTree>
    <p:extLst>
      <p:ext uri="{BB962C8B-B14F-4D97-AF65-F5344CB8AC3E}">
        <p14:creationId xmlns:p14="http://schemas.microsoft.com/office/powerpoint/2010/main" val="223516630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a:xfrm>
            <a:off x="2019300" y="304800"/>
            <a:ext cx="8153400" cy="762000"/>
          </a:xfrm>
        </p:spPr>
        <p:txBody>
          <a:bodyPr/>
          <a:lstStyle/>
          <a:p>
            <a:pPr algn="ctr" eaLnBrk="1" hangingPunct="1"/>
            <a:r>
              <a:rPr lang="en-US" sz="3200" dirty="0">
                <a:latin typeface="+mn-lt"/>
              </a:rPr>
              <a:t>Benefits of BPM</a:t>
            </a:r>
          </a:p>
        </p:txBody>
      </p:sp>
      <p:sp>
        <p:nvSpPr>
          <p:cNvPr id="2" name="Content Placeholder 1"/>
          <p:cNvSpPr>
            <a:spLocks noGrp="1"/>
          </p:cNvSpPr>
          <p:nvPr>
            <p:ph idx="1"/>
          </p:nvPr>
        </p:nvSpPr>
        <p:spPr>
          <a:xfrm>
            <a:off x="742950" y="1362075"/>
            <a:ext cx="10706100" cy="3867150"/>
          </a:xfrm>
        </p:spPr>
        <p:txBody>
          <a:bodyPr>
            <a:normAutofit/>
          </a:bodyPr>
          <a:lstStyle/>
          <a:p>
            <a:pPr>
              <a:spcAft>
                <a:spcPts val="1200"/>
              </a:spcAft>
              <a:buSzPct val="100000"/>
              <a:buFont typeface="Arial"/>
              <a:buChar char="•"/>
            </a:pPr>
            <a:r>
              <a:rPr lang="en-US" dirty="0"/>
              <a:t>Diagrams can communicate information quickly and clearly</a:t>
            </a:r>
          </a:p>
          <a:p>
            <a:pPr>
              <a:spcAft>
                <a:spcPts val="1200"/>
              </a:spcAft>
              <a:buSzPct val="100000"/>
              <a:buFont typeface="Arial"/>
              <a:buChar char="•"/>
            </a:pPr>
            <a:r>
              <a:rPr lang="en-US" dirty="0"/>
              <a:t>Diagrams often assist in decision-making </a:t>
            </a:r>
          </a:p>
          <a:p>
            <a:pPr>
              <a:spcAft>
                <a:spcPts val="1200"/>
              </a:spcAft>
              <a:buSzPct val="100000"/>
              <a:buFont typeface="Arial"/>
              <a:buChar char="•"/>
            </a:pPr>
            <a:r>
              <a:rPr lang="en-US" dirty="0"/>
              <a:t>Visual format reduces barriers to communication </a:t>
            </a:r>
          </a:p>
          <a:p>
            <a:pPr>
              <a:spcAft>
                <a:spcPts val="1200"/>
              </a:spcAft>
              <a:buSzPct val="100000"/>
              <a:buFont typeface="Arial"/>
              <a:buChar char="•"/>
            </a:pPr>
            <a:r>
              <a:rPr lang="en-US" dirty="0"/>
              <a:t>The potential for misunderstandings is minimized</a:t>
            </a:r>
          </a:p>
          <a:p>
            <a:pPr>
              <a:spcAft>
                <a:spcPts val="1200"/>
              </a:spcAft>
              <a:buSzPct val="100000"/>
              <a:buFont typeface="Arial"/>
              <a:buChar char="•"/>
            </a:pPr>
            <a:r>
              <a:rPr lang="en-US" dirty="0"/>
              <a:t>Diagrams can be connected to original data sources, keeping them current</a:t>
            </a:r>
          </a:p>
        </p:txBody>
      </p:sp>
    </p:spTree>
    <p:extLst>
      <p:ext uri="{BB962C8B-B14F-4D97-AF65-F5344CB8AC3E}">
        <p14:creationId xmlns:p14="http://schemas.microsoft.com/office/powerpoint/2010/main" val="56927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a:xfrm>
            <a:off x="2019300" y="304800"/>
            <a:ext cx="8153400" cy="762000"/>
          </a:xfrm>
        </p:spPr>
        <p:txBody>
          <a:bodyPr/>
          <a:lstStyle/>
          <a:p>
            <a:pPr algn="ctr"/>
            <a:r>
              <a:rPr lang="en-US" sz="3200" dirty="0">
                <a:latin typeface="+mn-lt"/>
              </a:rPr>
              <a:t>Business Process Reengineering (</a:t>
            </a:r>
            <a:r>
              <a:rPr lang="en-US" sz="3200" dirty="0" err="1">
                <a:latin typeface="+mn-lt"/>
              </a:rPr>
              <a:t>BPR</a:t>
            </a:r>
            <a:r>
              <a:rPr lang="en-US" sz="3200" dirty="0">
                <a:latin typeface="+mn-lt"/>
              </a:rPr>
              <a:t>)*</a:t>
            </a:r>
          </a:p>
        </p:txBody>
      </p:sp>
      <p:sp>
        <p:nvSpPr>
          <p:cNvPr id="2" name="Content Placeholder 1"/>
          <p:cNvSpPr>
            <a:spLocks noGrp="1"/>
          </p:cNvSpPr>
          <p:nvPr>
            <p:ph idx="1"/>
          </p:nvPr>
        </p:nvSpPr>
        <p:spPr>
          <a:xfrm>
            <a:off x="742950" y="1276349"/>
            <a:ext cx="10706100" cy="4772025"/>
          </a:xfrm>
        </p:spPr>
        <p:txBody>
          <a:bodyPr>
            <a:normAutofit fontScale="85000" lnSpcReduction="20000"/>
          </a:bodyPr>
          <a:lstStyle/>
          <a:p>
            <a:pPr>
              <a:spcAft>
                <a:spcPts val="1200"/>
              </a:spcAft>
              <a:buSzPct val="100000"/>
            </a:pPr>
            <a:r>
              <a:rPr lang="en-US" dirty="0"/>
              <a:t>Organize around outcomes, not tasks.</a:t>
            </a:r>
          </a:p>
          <a:p>
            <a:pPr>
              <a:spcAft>
                <a:spcPts val="1200"/>
              </a:spcAft>
              <a:buSzPct val="100000"/>
            </a:pPr>
            <a:r>
              <a:rPr lang="en-US" dirty="0"/>
              <a:t>Have those who use the outcomes of the process perform the process.</a:t>
            </a:r>
          </a:p>
          <a:p>
            <a:pPr>
              <a:spcAft>
                <a:spcPts val="1200"/>
              </a:spcAft>
              <a:buSzPct val="100000"/>
            </a:pPr>
            <a:r>
              <a:rPr lang="en-US" dirty="0"/>
              <a:t>Use information technology to automate</a:t>
            </a:r>
          </a:p>
          <a:p>
            <a:pPr>
              <a:spcAft>
                <a:spcPts val="1200"/>
              </a:spcAft>
              <a:buSzPct val="100000"/>
            </a:pPr>
            <a:r>
              <a:rPr lang="en-US" dirty="0"/>
              <a:t>Subsume information-processing work into the real work that produces the information.</a:t>
            </a:r>
          </a:p>
          <a:p>
            <a:pPr>
              <a:spcAft>
                <a:spcPts val="1200"/>
              </a:spcAft>
              <a:buSzPct val="100000"/>
            </a:pPr>
            <a:r>
              <a:rPr lang="en-US" dirty="0"/>
              <a:t>Treat geographically dispersed resources as though they were centralized.</a:t>
            </a:r>
          </a:p>
          <a:p>
            <a:pPr>
              <a:spcAft>
                <a:spcPts val="1200"/>
              </a:spcAft>
              <a:buSzPct val="100000"/>
            </a:pPr>
            <a:r>
              <a:rPr lang="en-US" dirty="0"/>
              <a:t>Link parallel activities instead of integrating their results.</a:t>
            </a:r>
          </a:p>
          <a:p>
            <a:pPr>
              <a:spcAft>
                <a:spcPts val="1200"/>
              </a:spcAft>
              <a:buSzPct val="100000"/>
            </a:pPr>
            <a:r>
              <a:rPr lang="en-US" dirty="0"/>
              <a:t>Put the decision points where the work is performed, and build controls into the process.</a:t>
            </a:r>
          </a:p>
          <a:p>
            <a:pPr>
              <a:spcAft>
                <a:spcPts val="1200"/>
              </a:spcAft>
              <a:buSzPct val="100000"/>
            </a:pPr>
            <a:r>
              <a:rPr lang="en-US" dirty="0"/>
              <a:t>Capture information once, at the source. </a:t>
            </a:r>
          </a:p>
          <a:p>
            <a:pPr marL="0" indent="0">
              <a:spcAft>
                <a:spcPts val="1200"/>
              </a:spcAft>
              <a:buSzPct val="100000"/>
              <a:buNone/>
            </a:pPr>
            <a:endParaRPr lang="en-US" dirty="0"/>
          </a:p>
        </p:txBody>
      </p:sp>
      <p:sp>
        <p:nvSpPr>
          <p:cNvPr id="3" name="Rectangle 2">
            <a:extLst>
              <a:ext uri="{FF2B5EF4-FFF2-40B4-BE49-F238E27FC236}">
                <a16:creationId xmlns:a16="http://schemas.microsoft.com/office/drawing/2014/main" id="{F391D1F1-F47D-41B4-B76C-229B6E105DCF}"/>
              </a:ext>
            </a:extLst>
          </p:cNvPr>
          <p:cNvSpPr/>
          <p:nvPr/>
        </p:nvSpPr>
        <p:spPr>
          <a:xfrm>
            <a:off x="785812" y="6183867"/>
            <a:ext cx="10620375" cy="369332"/>
          </a:xfrm>
          <a:prstGeom prst="rect">
            <a:avLst/>
          </a:prstGeom>
        </p:spPr>
        <p:txBody>
          <a:bodyPr wrap="square">
            <a:spAutoFit/>
          </a:bodyPr>
          <a:lstStyle/>
          <a:p>
            <a:r>
              <a:rPr lang="en-US" dirty="0"/>
              <a:t>* Sometimes referred to as "Business Process Improvement" (BPI)</a:t>
            </a:r>
          </a:p>
        </p:txBody>
      </p:sp>
    </p:spTree>
    <p:extLst>
      <p:ext uri="{BB962C8B-B14F-4D97-AF65-F5344CB8AC3E}">
        <p14:creationId xmlns:p14="http://schemas.microsoft.com/office/powerpoint/2010/main" val="4080332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581025" y="1590674"/>
            <a:ext cx="11029950" cy="4248151"/>
          </a:xfrm>
        </p:spPr>
        <p:txBody>
          <a:bodyPr vert="horz" lIns="92075" tIns="46038" rIns="92075" bIns="46038" rtlCol="0">
            <a:normAutofit/>
          </a:bodyPr>
          <a:lstStyle/>
          <a:p>
            <a:pPr marL="0" indent="0">
              <a:spcBef>
                <a:spcPts val="0"/>
              </a:spcBef>
              <a:buNone/>
              <a:defRPr/>
            </a:pPr>
            <a:r>
              <a:rPr lang="en-US" sz="2400" dirty="0"/>
              <a:t>You have been hired as a business analyst to improve the business process of a small car rental company. The current (i.e., baseline or "as is" ) process is: </a:t>
            </a:r>
          </a:p>
          <a:p>
            <a:pPr>
              <a:spcBef>
                <a:spcPts val="0"/>
              </a:spcBef>
              <a:defRPr/>
            </a:pPr>
            <a:endParaRPr lang="en-US" sz="2400" dirty="0"/>
          </a:p>
          <a:p>
            <a:pPr>
              <a:spcBef>
                <a:spcPts val="0"/>
              </a:spcBef>
              <a:defRPr/>
            </a:pPr>
            <a:r>
              <a:rPr lang="en-US" sz="2400" dirty="0"/>
              <a:t>When a client enters the agency he/she goes to the rental clerk who retrieves the clients documents (e.g., driver's license, AAA card, etc.). The rental clerk reviews the documents and if not OK, notifies the client who then leaves the agency. If OK, the rental clerk show the vehicle options to the client, who then selects a vehicle. If the vehicle is not available the client selects another vehicle. If the vehicle is available the rental clerk prepares the rental contract and the client signs it. The rental clerk submits the rental contract to the business office where the contract is recorded. The rental clerk then gives the vehicle keys and contract to the client, who then drives off the agency with the vehicle. This process is illustrated in the next slide. </a:t>
            </a:r>
          </a:p>
          <a:p>
            <a:pPr marL="0" indent="0">
              <a:spcBef>
                <a:spcPts val="0"/>
              </a:spcBef>
              <a:buNone/>
              <a:defRPr/>
            </a:pPr>
            <a:endParaRPr lang="en-US" sz="1800" dirty="0"/>
          </a:p>
        </p:txBody>
      </p:sp>
      <p:sp>
        <p:nvSpPr>
          <p:cNvPr id="10" name="Title 1">
            <a:extLst>
              <a:ext uri="{FF2B5EF4-FFF2-40B4-BE49-F238E27FC236}">
                <a16:creationId xmlns:a16="http://schemas.microsoft.com/office/drawing/2014/main" id="{66CC4BD3-3679-4084-912B-A1035A0F4EC9}"/>
              </a:ext>
            </a:extLst>
          </p:cNvPr>
          <p:cNvSpPr>
            <a:spLocks noGrp="1"/>
          </p:cNvSpPr>
          <p:nvPr>
            <p:ph type="title"/>
          </p:nvPr>
        </p:nvSpPr>
        <p:spPr>
          <a:xfrm>
            <a:off x="838200" y="525816"/>
            <a:ext cx="10515600" cy="605719"/>
          </a:xfrm>
        </p:spPr>
        <p:txBody>
          <a:bodyPr>
            <a:normAutofit/>
          </a:bodyPr>
          <a:lstStyle/>
          <a:p>
            <a:pPr algn="ctr"/>
            <a:r>
              <a:rPr lang="en-US" sz="3200" dirty="0">
                <a:latin typeface="+mn-lt"/>
                <a:ea typeface="+mn-ea"/>
                <a:cs typeface="+mn-cs"/>
              </a:rPr>
              <a:t>Sample Problem: Car Rental</a:t>
            </a:r>
          </a:p>
        </p:txBody>
      </p:sp>
    </p:spTree>
    <p:extLst>
      <p:ext uri="{BB962C8B-B14F-4D97-AF65-F5344CB8AC3E}">
        <p14:creationId xmlns:p14="http://schemas.microsoft.com/office/powerpoint/2010/main" val="186666930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1981200" y="2057401"/>
            <a:ext cx="8229600" cy="3935436"/>
          </a:xfrm>
        </p:spPr>
        <p:txBody>
          <a:bodyPr>
            <a:normAutofit/>
          </a:bodyPr>
          <a:lstStyle/>
          <a:p>
            <a:pPr marL="0" indent="0">
              <a:buNone/>
            </a:pPr>
            <a:r>
              <a:rPr lang="en-US" dirty="0"/>
              <a:t>Professor Ruth A. Guthrie at California Polytechnic University, Pomona, has granted permission for instructors to use and/or modify the presentation for their classes</a:t>
            </a:r>
          </a:p>
          <a:p>
            <a:pPr marL="0" indent="0">
              <a:buNone/>
            </a:pPr>
            <a:endParaRPr lang="en-US" dirty="0"/>
          </a:p>
          <a:p>
            <a:pPr marL="0" indent="0">
              <a:buNone/>
            </a:pPr>
            <a:r>
              <a:rPr lang="en-US" dirty="0"/>
              <a:t>Dave Hemenway has modified these slides, and has added others, to Professor Guthrie’s excellent slides.  He accepts total responsibility for their content.</a:t>
            </a:r>
          </a:p>
        </p:txBody>
      </p:sp>
      <p:pic>
        <p:nvPicPr>
          <p:cNvPr id="5" name="Audio 4">
            <a:hlinkClick r:id="" action="ppaction://media"/>
            <a:extLst>
              <a:ext uri="{FF2B5EF4-FFF2-40B4-BE49-F238E27FC236}">
                <a16:creationId xmlns:a16="http://schemas.microsoft.com/office/drawing/2014/main" id="{691D115F-CFA5-429C-9638-093D154ED1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05996464"/>
      </p:ext>
    </p:extLst>
  </p:cSld>
  <p:clrMapOvr>
    <a:masterClrMapping/>
  </p:clrMapOvr>
  <mc:AlternateContent xmlns:mc="http://schemas.openxmlformats.org/markup-compatibility/2006" xmlns:p14="http://schemas.microsoft.com/office/powerpoint/2010/main">
    <mc:Choice Requires="p14">
      <p:transition spd="slow" p14:dur="2000" advTm="21133"/>
    </mc:Choice>
    <mc:Fallback xmlns="">
      <p:transition spd="slow" advTm="21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988" y="1131535"/>
            <a:ext cx="778002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8" name="Title 1">
            <a:extLst>
              <a:ext uri="{FF2B5EF4-FFF2-40B4-BE49-F238E27FC236}">
                <a16:creationId xmlns:a16="http://schemas.microsoft.com/office/drawing/2014/main" id="{81233D04-014B-4768-82E7-C3AA6F1DD07C}"/>
              </a:ext>
            </a:extLst>
          </p:cNvPr>
          <p:cNvSpPr>
            <a:spLocks noGrp="1"/>
          </p:cNvSpPr>
          <p:nvPr>
            <p:ph type="title"/>
          </p:nvPr>
        </p:nvSpPr>
        <p:spPr>
          <a:xfrm>
            <a:off x="838200" y="525816"/>
            <a:ext cx="10515600" cy="605719"/>
          </a:xfrm>
        </p:spPr>
        <p:txBody>
          <a:bodyPr>
            <a:normAutofit/>
          </a:bodyPr>
          <a:lstStyle/>
          <a:p>
            <a:pPr algn="ctr"/>
            <a:r>
              <a:rPr lang="en-US" sz="3200" dirty="0">
                <a:latin typeface="+mn-lt"/>
                <a:ea typeface="+mn-ea"/>
                <a:cs typeface="+mn-cs"/>
              </a:rPr>
              <a:t>Baseline or As-is Car Rental Process</a:t>
            </a:r>
          </a:p>
        </p:txBody>
      </p:sp>
    </p:spTree>
    <p:extLst>
      <p:ext uri="{BB962C8B-B14F-4D97-AF65-F5344CB8AC3E}">
        <p14:creationId xmlns:p14="http://schemas.microsoft.com/office/powerpoint/2010/main" val="146073558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text on a white background&#10;&#10;Description automatically generated">
            <a:extLst>
              <a:ext uri="{FF2B5EF4-FFF2-40B4-BE49-F238E27FC236}">
                <a16:creationId xmlns:a16="http://schemas.microsoft.com/office/drawing/2014/main" id="{03D1930D-3D10-46DF-8A58-D493119AA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823882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B67CE7FE-2221-4164-BA07-D15F63816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456570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board&#10;&#10;Description automatically generated">
            <a:extLst>
              <a:ext uri="{FF2B5EF4-FFF2-40B4-BE49-F238E27FC236}">
                <a16:creationId xmlns:a16="http://schemas.microsoft.com/office/drawing/2014/main" id="{E73FD2D4-0086-46B9-81CC-B9CB67B2E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913520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C52A349A-4C00-477C-A79F-D301CE740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021798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3565FA74-8AD7-4813-A0C9-7A0A1D4CF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291968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F0E94B2E-9B1C-4672-8EDD-C46A72CA1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618" y="0"/>
            <a:ext cx="3168763" cy="6858000"/>
          </a:xfrm>
          <a:prstGeom prst="rect">
            <a:avLst/>
          </a:prstGeom>
        </p:spPr>
      </p:pic>
    </p:spTree>
    <p:extLst>
      <p:ext uri="{BB962C8B-B14F-4D97-AF65-F5344CB8AC3E}">
        <p14:creationId xmlns:p14="http://schemas.microsoft.com/office/powerpoint/2010/main" val="3596222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46F8-A49C-4936-BB49-1D9753ACE590}"/>
              </a:ext>
            </a:extLst>
          </p:cNvPr>
          <p:cNvSpPr>
            <a:spLocks noGrp="1"/>
          </p:cNvSpPr>
          <p:nvPr>
            <p:ph type="title"/>
          </p:nvPr>
        </p:nvSpPr>
        <p:spPr/>
        <p:txBody>
          <a:bodyPr>
            <a:normAutofit/>
          </a:bodyPr>
          <a:lstStyle/>
          <a:p>
            <a:r>
              <a:rPr lang="en-US" dirty="0"/>
              <a:t>Can a process (a way of doing or making something) be made to perform perfectly?</a:t>
            </a:r>
          </a:p>
        </p:txBody>
      </p:sp>
      <p:sp>
        <p:nvSpPr>
          <p:cNvPr id="3" name="Content Placeholder 2">
            <a:extLst>
              <a:ext uri="{FF2B5EF4-FFF2-40B4-BE49-F238E27FC236}">
                <a16:creationId xmlns:a16="http://schemas.microsoft.com/office/drawing/2014/main" id="{2506EE08-9CD6-4129-97A3-C773DDFD933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8334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E6A89-C960-4FBE-9ECE-82FFF201E259}"/>
              </a:ext>
            </a:extLst>
          </p:cNvPr>
          <p:cNvSpPr>
            <a:spLocks noGrp="1"/>
          </p:cNvSpPr>
          <p:nvPr>
            <p:ph idx="1"/>
          </p:nvPr>
        </p:nvSpPr>
        <p:spPr>
          <a:xfrm>
            <a:off x="540527" y="1495426"/>
            <a:ext cx="10958545" cy="3105149"/>
          </a:xfrm>
        </p:spPr>
        <p:txBody>
          <a:bodyPr>
            <a:normAutofit fontScale="77500" lnSpcReduction="20000"/>
          </a:bodyPr>
          <a:lstStyle/>
          <a:p>
            <a:pPr marL="742950" indent="-742950">
              <a:buFont typeface="+mj-lt"/>
              <a:buAutoNum type="arabicPeriod"/>
            </a:pPr>
            <a:r>
              <a:rPr lang="en-US" sz="3600" dirty="0"/>
              <a:t>Define the terms Quality Improvement and Business Process Analysis</a:t>
            </a:r>
          </a:p>
          <a:p>
            <a:pPr marL="742950" indent="-742950">
              <a:buFont typeface="+mj-lt"/>
              <a:buAutoNum type="arabicPeriod"/>
            </a:pPr>
            <a:r>
              <a:rPr lang="en-US" sz="3600" dirty="0"/>
              <a:t>Identify the different systems needed to support business processes in an organization</a:t>
            </a:r>
          </a:p>
          <a:p>
            <a:pPr marL="742950" indent="-742950">
              <a:buFont typeface="+mj-lt"/>
              <a:buAutoNum type="arabicPeriod"/>
            </a:pPr>
            <a:r>
              <a:rPr lang="en-US" sz="3600" dirty="0"/>
              <a:t>Explain the value of Enterprise Resource Planning (ERP) systems</a:t>
            </a:r>
          </a:p>
          <a:p>
            <a:pPr marL="742950" indent="-742950">
              <a:buFont typeface="+mj-lt"/>
              <a:buAutoNum type="arabicPeriod"/>
            </a:pPr>
            <a:r>
              <a:rPr lang="en-US" sz="3600" dirty="0"/>
              <a:t>Explain how business process management and business process reengineering work</a:t>
            </a:r>
          </a:p>
          <a:p>
            <a:pPr marL="742950" indent="-742950">
              <a:buFont typeface="+mj-lt"/>
              <a:buAutoNum type="arabicPeriod"/>
            </a:pPr>
            <a:r>
              <a:rPr lang="en-US" sz="3600" dirty="0"/>
              <a:t>Understand how information technology combined with business processes can bring an organization competitive advantage.</a:t>
            </a:r>
          </a:p>
        </p:txBody>
      </p:sp>
      <p:sp>
        <p:nvSpPr>
          <p:cNvPr id="10" name="Title 1">
            <a:extLst>
              <a:ext uri="{FF2B5EF4-FFF2-40B4-BE49-F238E27FC236}">
                <a16:creationId xmlns:a16="http://schemas.microsoft.com/office/drawing/2014/main" id="{2BE24C0F-F5ED-409D-A29D-681115FFEDB2}"/>
              </a:ext>
            </a:extLst>
          </p:cNvPr>
          <p:cNvSpPr>
            <a:spLocks noGrp="1"/>
          </p:cNvSpPr>
          <p:nvPr>
            <p:ph type="title"/>
          </p:nvPr>
        </p:nvSpPr>
        <p:spPr>
          <a:xfrm>
            <a:off x="838200" y="525816"/>
            <a:ext cx="10515600" cy="605719"/>
          </a:xfrm>
        </p:spPr>
        <p:txBody>
          <a:bodyPr>
            <a:normAutofit/>
          </a:bodyPr>
          <a:lstStyle/>
          <a:p>
            <a:pPr algn="ctr"/>
            <a:r>
              <a:rPr lang="en-US" sz="3600" dirty="0">
                <a:latin typeface="+mn-lt"/>
                <a:ea typeface="+mn-ea"/>
                <a:cs typeface="+mn-cs"/>
              </a:rPr>
              <a:t>Chapter 8 Learning Objectives</a:t>
            </a:r>
          </a:p>
        </p:txBody>
      </p:sp>
    </p:spTree>
    <p:extLst>
      <p:ext uri="{BB962C8B-B14F-4D97-AF65-F5344CB8AC3E}">
        <p14:creationId xmlns:p14="http://schemas.microsoft.com/office/powerpoint/2010/main" val="3009619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 </a:t>
            </a:r>
            <a:r>
              <a:rPr lang="en-US" sz="3600" dirty="0"/>
              <a:t>W. Edwards Deming’s Quality Circle (1950)</a:t>
            </a:r>
            <a:br>
              <a:rPr lang="en-US" sz="3600" dirty="0"/>
            </a:br>
            <a:r>
              <a:rPr lang="en-US" sz="3600" dirty="0"/>
              <a:t>which was based on the work of Walter A. Shewhart (1939)</a:t>
            </a:r>
          </a:p>
        </p:txBody>
      </p:sp>
      <p:sp>
        <p:nvSpPr>
          <p:cNvPr id="3" name="Content Placeholder 2"/>
          <p:cNvSpPr>
            <a:spLocks noGrp="1"/>
          </p:cNvSpPr>
          <p:nvPr>
            <p:ph idx="1"/>
          </p:nvPr>
        </p:nvSpPr>
        <p:spPr/>
        <p:txBody>
          <a:bodyPr/>
          <a:lstStyle/>
          <a:p>
            <a:pPr marL="0" indent="0">
              <a:buNone/>
            </a:pPr>
            <a:endParaRPr lang="en-US" dirty="0"/>
          </a:p>
        </p:txBody>
      </p:sp>
      <p:pic>
        <p:nvPicPr>
          <p:cNvPr id="17410" name="Picture 2" descr="Deming's Plan, Do, Check, Act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1283" y="2067697"/>
            <a:ext cx="5874522" cy="358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639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upload.wikimedia.org/wikipedia/commons/a/a8/PDCA_Proces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3849" y="1194486"/>
            <a:ext cx="9564809" cy="51174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77081" y="271848"/>
            <a:ext cx="6623221" cy="461665"/>
          </a:xfrm>
          <a:prstGeom prst="rect">
            <a:avLst/>
          </a:prstGeom>
          <a:noFill/>
        </p:spPr>
        <p:txBody>
          <a:bodyPr wrap="square" rtlCol="0">
            <a:spAutoFit/>
          </a:bodyPr>
          <a:lstStyle/>
          <a:p>
            <a:r>
              <a:rPr lang="en-US" sz="2400" dirty="0"/>
              <a:t>There is no finish line in the race to excellence.</a:t>
            </a:r>
          </a:p>
        </p:txBody>
      </p:sp>
    </p:spTree>
    <p:extLst>
      <p:ext uri="{BB962C8B-B14F-4D97-AF65-F5344CB8AC3E}">
        <p14:creationId xmlns:p14="http://schemas.microsoft.com/office/powerpoint/2010/main" val="792487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p:nvPr>
        </p:nvSpPr>
        <p:spPr>
          <a:xfrm>
            <a:off x="1981200" y="274639"/>
            <a:ext cx="8229600" cy="556635"/>
          </a:xfrm>
        </p:spPr>
        <p:txBody>
          <a:bodyPr>
            <a:normAutofit/>
          </a:bodyPr>
          <a:lstStyle/>
          <a:p>
            <a:pPr algn="ctr"/>
            <a:r>
              <a:rPr lang="en-US" sz="2800" dirty="0">
                <a:latin typeface="+mn-lt"/>
              </a:rPr>
              <a:t>Business Model Definition</a:t>
            </a:r>
          </a:p>
        </p:txBody>
      </p:sp>
      <p:sp>
        <p:nvSpPr>
          <p:cNvPr id="63491" name="Rectangle 3"/>
          <p:cNvSpPr>
            <a:spLocks noGrp="1"/>
          </p:cNvSpPr>
          <p:nvPr>
            <p:ph type="body" idx="1"/>
          </p:nvPr>
        </p:nvSpPr>
        <p:spPr>
          <a:xfrm>
            <a:off x="377985" y="831274"/>
            <a:ext cx="11547315" cy="1464251"/>
          </a:xfrm>
        </p:spPr>
        <p:txBody>
          <a:bodyPr/>
          <a:lstStyle/>
          <a:p>
            <a:pPr marL="0" indent="0">
              <a:lnSpc>
                <a:spcPct val="120000"/>
              </a:lnSpc>
              <a:buSzPct val="100000"/>
              <a:buNone/>
            </a:pPr>
            <a:r>
              <a:rPr lang="en-US" sz="2400" dirty="0"/>
              <a:t>A business model is a framework for creating economic or social value. It is often used to represent core aspects of a business, including purpose, offerings, strategies, infrastructure, organizational structure, trading practices, and operational processes and policies.</a:t>
            </a:r>
            <a:endParaRPr lang="en-US" dirty="0">
              <a:latin typeface="Trebuchet MS" pitchFamily="34" charset="0"/>
            </a:endParaRPr>
          </a:p>
        </p:txBody>
      </p:sp>
      <p:pic>
        <p:nvPicPr>
          <p:cNvPr id="2" name="Picture 1"/>
          <p:cNvPicPr>
            <a:picLocks noChangeAspect="1"/>
          </p:cNvPicPr>
          <p:nvPr/>
        </p:nvPicPr>
        <p:blipFill rotWithShape="1">
          <a:blip r:embed="rId3"/>
          <a:srcRect l="981" t="15695" r="1135" b="7997"/>
          <a:stretch/>
        </p:blipFill>
        <p:spPr>
          <a:xfrm>
            <a:off x="2936719" y="2504826"/>
            <a:ext cx="6318561" cy="3408383"/>
          </a:xfrm>
          <a:prstGeom prst="rect">
            <a:avLst/>
          </a:prstGeom>
          <a:ln>
            <a:solidFill>
              <a:schemeClr val="bg1">
                <a:lumMod val="95000"/>
              </a:schemeClr>
            </a:solidFill>
          </a:ln>
        </p:spPr>
      </p:pic>
      <p:sp>
        <p:nvSpPr>
          <p:cNvPr id="3" name="Rectangle 2">
            <a:extLst>
              <a:ext uri="{FF2B5EF4-FFF2-40B4-BE49-F238E27FC236}">
                <a16:creationId xmlns:a16="http://schemas.microsoft.com/office/drawing/2014/main" id="{2E9439AD-5BCF-4DA0-B374-DABBE32ECDF9}"/>
              </a:ext>
            </a:extLst>
          </p:cNvPr>
          <p:cNvSpPr/>
          <p:nvPr/>
        </p:nvSpPr>
        <p:spPr>
          <a:xfrm>
            <a:off x="836692" y="6290973"/>
            <a:ext cx="10518614" cy="292388"/>
          </a:xfrm>
          <a:prstGeom prst="rect">
            <a:avLst/>
          </a:prstGeom>
        </p:spPr>
        <p:txBody>
          <a:bodyPr wrap="square">
            <a:spAutoFit/>
          </a:bodyPr>
          <a:lstStyle/>
          <a:p>
            <a:pPr algn="ctr"/>
            <a:r>
              <a:rPr lang="en-US" sz="1300" dirty="0"/>
              <a:t>Image source: </a:t>
            </a:r>
            <a:r>
              <a:rPr lang="en-US" sz="1300" dirty="0">
                <a:hlinkClick r:id="rId4"/>
              </a:rPr>
              <a:t>http://www.telco2.net/blog/images/BusinessModelChart%20%28Small%29%20%28Custom%29.png</a:t>
            </a:r>
            <a:endParaRPr lang="en-US" dirty="0"/>
          </a:p>
        </p:txBody>
      </p:sp>
    </p:spTree>
    <p:extLst>
      <p:ext uri="{BB962C8B-B14F-4D97-AF65-F5344CB8AC3E}">
        <p14:creationId xmlns:p14="http://schemas.microsoft.com/office/powerpoint/2010/main" val="316289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0" y="369454"/>
            <a:ext cx="7848600" cy="480291"/>
          </a:xfrm>
          <a:noFill/>
        </p:spPr>
        <p:txBody>
          <a:bodyPr vert="horz" lIns="92075" tIns="46038" rIns="92075" bIns="46038" rtlCol="0" anchor="ctr">
            <a:noAutofit/>
          </a:bodyPr>
          <a:lstStyle/>
          <a:p>
            <a:pPr algn="ctr"/>
            <a:r>
              <a:rPr lang="en-US" altLang="en-US" sz="2800" dirty="0">
                <a:latin typeface="+mn-lt"/>
              </a:rPr>
              <a:t>Business Processes Definition</a:t>
            </a:r>
          </a:p>
        </p:txBody>
      </p:sp>
      <p:sp>
        <p:nvSpPr>
          <p:cNvPr id="16387" name="Rectangle 3"/>
          <p:cNvSpPr>
            <a:spLocks noGrp="1" noChangeArrowheads="1"/>
          </p:cNvSpPr>
          <p:nvPr>
            <p:ph type="body" idx="1"/>
          </p:nvPr>
        </p:nvSpPr>
        <p:spPr>
          <a:xfrm>
            <a:off x="630454" y="1456459"/>
            <a:ext cx="10931091" cy="3945082"/>
          </a:xfrm>
          <a:noFill/>
        </p:spPr>
        <p:txBody>
          <a:bodyPr vert="horz" lIns="92075" tIns="46038" rIns="92075" bIns="46038" rtlCol="0">
            <a:normAutofit/>
          </a:bodyPr>
          <a:lstStyle/>
          <a:p>
            <a:pPr eaLnBrk="1" hangingPunct="1">
              <a:lnSpc>
                <a:spcPct val="120000"/>
              </a:lnSpc>
            </a:pPr>
            <a:r>
              <a:rPr lang="en-US" altLang="en-US" dirty="0"/>
              <a:t>A process: manner in which work is organized and coordinated to produce a product or service</a:t>
            </a:r>
          </a:p>
          <a:p>
            <a:pPr eaLnBrk="1" hangingPunct="1">
              <a:lnSpc>
                <a:spcPct val="110000"/>
              </a:lnSpc>
              <a:buFontTx/>
              <a:buChar char="•"/>
            </a:pPr>
            <a:r>
              <a:rPr lang="en-US" altLang="en-US" dirty="0"/>
              <a:t>Some business processes take place within a function</a:t>
            </a:r>
          </a:p>
          <a:p>
            <a:pPr eaLnBrk="1" hangingPunct="1">
              <a:lnSpc>
                <a:spcPct val="110000"/>
              </a:lnSpc>
              <a:buFontTx/>
              <a:buChar char="•"/>
            </a:pPr>
            <a:r>
              <a:rPr lang="en-US" altLang="en-US" dirty="0"/>
              <a:t>Some others cut across multiple business functions</a:t>
            </a:r>
          </a:p>
          <a:p>
            <a:pPr eaLnBrk="1" hangingPunct="1">
              <a:lnSpc>
                <a:spcPct val="110000"/>
              </a:lnSpc>
              <a:buFontTx/>
              <a:buChar char="•"/>
            </a:pPr>
            <a:r>
              <a:rPr lang="en-US" altLang="en-US" dirty="0"/>
              <a:t>Involves workflows of material, information, or knowledge</a:t>
            </a:r>
          </a:p>
          <a:p>
            <a:pPr eaLnBrk="1" hangingPunct="1">
              <a:lnSpc>
                <a:spcPct val="110000"/>
              </a:lnSpc>
              <a:buFontTx/>
              <a:buChar char="•"/>
            </a:pPr>
            <a:r>
              <a:rPr lang="en-US" altLang="en-US" dirty="0"/>
              <a:t>Provides unique ways to coordinate work, information, and knowledge</a:t>
            </a:r>
          </a:p>
        </p:txBody>
      </p:sp>
    </p:spTree>
    <p:extLst>
      <p:ext uri="{BB962C8B-B14F-4D97-AF65-F5344CB8AC3E}">
        <p14:creationId xmlns:p14="http://schemas.microsoft.com/office/powerpoint/2010/main" val="40276965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laudonf02-15">
            <a:extLst>
              <a:ext uri="{FF2B5EF4-FFF2-40B4-BE49-F238E27FC236}">
                <a16:creationId xmlns:a16="http://schemas.microsoft.com/office/drawing/2014/main" id="{7A497DDA-3477-47A4-84E8-A8B70873A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513" y="1901116"/>
            <a:ext cx="9559949" cy="35694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025CBFE2-E8C8-4FA0-B664-D58C0C1E98C9}"/>
              </a:ext>
            </a:extLst>
          </p:cNvPr>
          <p:cNvSpPr>
            <a:spLocks noGrp="1" noChangeArrowheads="1"/>
          </p:cNvSpPr>
          <p:nvPr>
            <p:ph type="title"/>
          </p:nvPr>
        </p:nvSpPr>
        <p:spPr>
          <a:xfrm>
            <a:off x="1792579" y="306238"/>
            <a:ext cx="8631382" cy="580452"/>
          </a:xfrm>
          <a:noFill/>
        </p:spPr>
        <p:txBody>
          <a:bodyPr vert="horz" lIns="92075" tIns="46038" rIns="92075" bIns="46038" rtlCol="0" anchor="ctr">
            <a:noAutofit/>
          </a:bodyPr>
          <a:lstStyle/>
          <a:p>
            <a:pPr algn="ctr" eaLnBrk="1" hangingPunct="1"/>
            <a:r>
              <a:rPr lang="en-US" altLang="en-US" sz="2400" dirty="0"/>
              <a:t>Traditional (obsolete) View of Business – "silos" or "stovepipes"</a:t>
            </a:r>
          </a:p>
        </p:txBody>
      </p:sp>
      <p:sp>
        <p:nvSpPr>
          <p:cNvPr id="5" name="Trapezoid 4">
            <a:extLst>
              <a:ext uri="{FF2B5EF4-FFF2-40B4-BE49-F238E27FC236}">
                <a16:creationId xmlns:a16="http://schemas.microsoft.com/office/drawing/2014/main" id="{E7B93799-7735-4560-AE3B-E7311DDE952B}"/>
              </a:ext>
            </a:extLst>
          </p:cNvPr>
          <p:cNvSpPr/>
          <p:nvPr/>
        </p:nvSpPr>
        <p:spPr bwMode="auto">
          <a:xfrm>
            <a:off x="8248653" y="1840344"/>
            <a:ext cx="1219200" cy="3657600"/>
          </a:xfrm>
          <a:prstGeom prst="trapezoid">
            <a:avLst/>
          </a:prstGeom>
          <a:noFill/>
          <a:ln w="12700" cap="flat" cmpd="sng" algn="ctr">
            <a:solidFill>
              <a:srgbClr val="FF0000"/>
            </a:solidFill>
            <a:prstDash val="dash"/>
            <a:round/>
            <a:headEnd type="none" w="med" len="med"/>
            <a:tailEnd type="none" w="med" len="med"/>
          </a:ln>
          <a:effectLst/>
        </p:spPr>
        <p:txBody>
          <a:bodyPr anchor="ctr"/>
          <a:lstStyle/>
          <a:p>
            <a:pPr>
              <a:defRPr/>
            </a:pPr>
            <a:endParaRPr lang="en-US" sz="2800">
              <a:solidFill>
                <a:schemeClr val="bg1"/>
              </a:solidFill>
              <a:latin typeface="AGaramond" pitchFamily="18" charset="0"/>
              <a:ea typeface="ＭＳ Ｐゴシック" pitchFamily="1" charset="-128"/>
              <a:cs typeface="ＭＳ Ｐゴシック"/>
            </a:endParaRPr>
          </a:p>
        </p:txBody>
      </p:sp>
      <p:sp>
        <p:nvSpPr>
          <p:cNvPr id="6" name="Trapezoid 5">
            <a:extLst>
              <a:ext uri="{FF2B5EF4-FFF2-40B4-BE49-F238E27FC236}">
                <a16:creationId xmlns:a16="http://schemas.microsoft.com/office/drawing/2014/main" id="{EC9E0C66-83BC-48C0-84B7-5C0E906CB3F4}"/>
              </a:ext>
            </a:extLst>
          </p:cNvPr>
          <p:cNvSpPr/>
          <p:nvPr/>
        </p:nvSpPr>
        <p:spPr bwMode="auto">
          <a:xfrm>
            <a:off x="6837044" y="1840344"/>
            <a:ext cx="1219200" cy="3657600"/>
          </a:xfrm>
          <a:prstGeom prst="trapezoid">
            <a:avLst/>
          </a:prstGeom>
          <a:noFill/>
          <a:ln w="12700" cap="flat" cmpd="sng" algn="ctr">
            <a:solidFill>
              <a:srgbClr val="FF0000"/>
            </a:solidFill>
            <a:prstDash val="dash"/>
            <a:round/>
            <a:headEnd type="none" w="med" len="med"/>
            <a:tailEnd type="none" w="med" len="med"/>
          </a:ln>
          <a:effectLst/>
        </p:spPr>
        <p:txBody>
          <a:bodyPr anchor="ctr"/>
          <a:lstStyle/>
          <a:p>
            <a:pPr>
              <a:defRPr/>
            </a:pPr>
            <a:endParaRPr lang="en-US" sz="2800">
              <a:solidFill>
                <a:schemeClr val="bg1"/>
              </a:solidFill>
              <a:latin typeface="AGaramond" pitchFamily="18" charset="0"/>
              <a:ea typeface="ＭＳ Ｐゴシック" pitchFamily="1" charset="-128"/>
              <a:cs typeface="ＭＳ Ｐゴシック"/>
            </a:endParaRPr>
          </a:p>
        </p:txBody>
      </p:sp>
      <p:sp>
        <p:nvSpPr>
          <p:cNvPr id="7" name="Trapezoid 6">
            <a:extLst>
              <a:ext uri="{FF2B5EF4-FFF2-40B4-BE49-F238E27FC236}">
                <a16:creationId xmlns:a16="http://schemas.microsoft.com/office/drawing/2014/main" id="{1F33DB7E-FF4F-401B-9FDE-40A37EFDADBE}"/>
              </a:ext>
            </a:extLst>
          </p:cNvPr>
          <p:cNvSpPr/>
          <p:nvPr/>
        </p:nvSpPr>
        <p:spPr bwMode="auto">
          <a:xfrm>
            <a:off x="5403672" y="1840344"/>
            <a:ext cx="1219200" cy="3657600"/>
          </a:xfrm>
          <a:prstGeom prst="trapezoid">
            <a:avLst/>
          </a:prstGeom>
          <a:noFill/>
          <a:ln w="12700" cap="flat" cmpd="sng" algn="ctr">
            <a:solidFill>
              <a:srgbClr val="FF0000"/>
            </a:solidFill>
            <a:prstDash val="dash"/>
            <a:round/>
            <a:headEnd type="none" w="med" len="med"/>
            <a:tailEnd type="none" w="med" len="med"/>
          </a:ln>
          <a:effectLst/>
        </p:spPr>
        <p:txBody>
          <a:bodyPr anchor="ctr"/>
          <a:lstStyle/>
          <a:p>
            <a:pPr>
              <a:defRPr/>
            </a:pPr>
            <a:endParaRPr lang="en-US" sz="2800">
              <a:solidFill>
                <a:schemeClr val="bg1"/>
              </a:solidFill>
              <a:latin typeface="AGaramond" pitchFamily="18" charset="0"/>
              <a:ea typeface="ＭＳ Ｐゴシック" pitchFamily="1" charset="-128"/>
              <a:cs typeface="ＭＳ Ｐゴシック"/>
            </a:endParaRPr>
          </a:p>
        </p:txBody>
      </p:sp>
      <p:sp>
        <p:nvSpPr>
          <p:cNvPr id="8" name="Trapezoid 7">
            <a:extLst>
              <a:ext uri="{FF2B5EF4-FFF2-40B4-BE49-F238E27FC236}">
                <a16:creationId xmlns:a16="http://schemas.microsoft.com/office/drawing/2014/main" id="{08EC4FAD-D322-447B-8DFE-064C5DF76EE2}"/>
              </a:ext>
            </a:extLst>
          </p:cNvPr>
          <p:cNvSpPr/>
          <p:nvPr/>
        </p:nvSpPr>
        <p:spPr bwMode="auto">
          <a:xfrm>
            <a:off x="3970300" y="1857021"/>
            <a:ext cx="1219200" cy="3657600"/>
          </a:xfrm>
          <a:prstGeom prst="trapezoid">
            <a:avLst/>
          </a:prstGeom>
          <a:noFill/>
          <a:ln w="12700" cap="flat" cmpd="sng" algn="ctr">
            <a:solidFill>
              <a:srgbClr val="FF0000"/>
            </a:solidFill>
            <a:prstDash val="dash"/>
            <a:round/>
            <a:headEnd type="none" w="med" len="med"/>
            <a:tailEnd type="none" w="med" len="med"/>
          </a:ln>
          <a:effectLst/>
        </p:spPr>
        <p:txBody>
          <a:bodyPr anchor="ctr"/>
          <a:lstStyle/>
          <a:p>
            <a:pPr>
              <a:defRPr/>
            </a:pPr>
            <a:endParaRPr lang="en-US" sz="2800">
              <a:solidFill>
                <a:schemeClr val="bg1"/>
              </a:solidFill>
              <a:latin typeface="AGaramond" pitchFamily="18" charset="0"/>
              <a:ea typeface="ＭＳ Ｐゴシック" pitchFamily="1" charset="-128"/>
              <a:cs typeface="ＭＳ Ｐゴシック"/>
            </a:endParaRPr>
          </a:p>
        </p:txBody>
      </p:sp>
      <p:sp>
        <p:nvSpPr>
          <p:cNvPr id="9" name="Trapezoid 8">
            <a:extLst>
              <a:ext uri="{FF2B5EF4-FFF2-40B4-BE49-F238E27FC236}">
                <a16:creationId xmlns:a16="http://schemas.microsoft.com/office/drawing/2014/main" id="{5B1D716D-4061-4787-B8DC-35380E0E0506}"/>
              </a:ext>
            </a:extLst>
          </p:cNvPr>
          <p:cNvSpPr/>
          <p:nvPr/>
        </p:nvSpPr>
        <p:spPr bwMode="auto">
          <a:xfrm>
            <a:off x="2520591" y="1840344"/>
            <a:ext cx="1219200" cy="3657600"/>
          </a:xfrm>
          <a:prstGeom prst="trapezoid">
            <a:avLst/>
          </a:prstGeom>
          <a:noFill/>
          <a:ln w="12700" cap="flat" cmpd="sng" algn="ctr">
            <a:solidFill>
              <a:srgbClr val="FF0000"/>
            </a:solidFill>
            <a:prstDash val="dash"/>
            <a:round/>
            <a:headEnd type="none" w="med" len="med"/>
            <a:tailEnd type="none" w="med" len="med"/>
          </a:ln>
          <a:effectLst/>
        </p:spPr>
        <p:txBody>
          <a:bodyPr anchor="ctr"/>
          <a:lstStyle/>
          <a:p>
            <a:pPr>
              <a:defRPr/>
            </a:pPr>
            <a:endParaRPr lang="en-US" sz="2800">
              <a:solidFill>
                <a:schemeClr val="bg1"/>
              </a:solidFill>
              <a:latin typeface="AGaramond" pitchFamily="18" charset="0"/>
              <a:ea typeface="ＭＳ Ｐゴシック" pitchFamily="1" charset="-128"/>
              <a:cs typeface="ＭＳ Ｐゴシック"/>
            </a:endParaRPr>
          </a:p>
        </p:txBody>
      </p:sp>
    </p:spTree>
    <p:extLst>
      <p:ext uri="{BB962C8B-B14F-4D97-AF65-F5344CB8AC3E}">
        <p14:creationId xmlns:p14="http://schemas.microsoft.com/office/powerpoint/2010/main" val="57897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1000"/>
                                        <p:tgtEl>
                                          <p:spTgt spid="8"/>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1000"/>
                                        <p:tgtEl>
                                          <p:spTgt spid="7"/>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1000"/>
                                        <p:tgtEl>
                                          <p:spTgt spid="6"/>
                                        </p:tgtEl>
                                      </p:cBhvr>
                                    </p:animEffect>
                                  </p:childTnLst>
                                </p:cTn>
                              </p:par>
                            </p:childTnLst>
                          </p:cTn>
                        </p:par>
                        <p:par>
                          <p:cTn id="20" fill="hold">
                            <p:stCondLst>
                              <p:cond delay="4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2244148" y="190501"/>
            <a:ext cx="7684655" cy="640773"/>
          </a:xfrm>
          <a:noFill/>
        </p:spPr>
        <p:txBody>
          <a:bodyPr vert="horz" lIns="92075" tIns="46038" rIns="92075" bIns="46038" rtlCol="0" anchor="ctr">
            <a:normAutofit/>
          </a:bodyPr>
          <a:lstStyle/>
          <a:p>
            <a:r>
              <a:rPr lang="en-US" altLang="en-US" sz="2400" dirty="0"/>
              <a:t>Current View of Enterprise Systems and Business Processes</a:t>
            </a:r>
          </a:p>
        </p:txBody>
      </p:sp>
      <p:grpSp>
        <p:nvGrpSpPr>
          <p:cNvPr id="15364" name="Group 3"/>
          <p:cNvGrpSpPr>
            <a:grpSpLocks/>
          </p:cNvGrpSpPr>
          <p:nvPr/>
        </p:nvGrpSpPr>
        <p:grpSpPr bwMode="auto">
          <a:xfrm>
            <a:off x="1914237" y="1529050"/>
            <a:ext cx="8362950" cy="5014912"/>
            <a:chOff x="348" y="984"/>
            <a:chExt cx="5268" cy="3159"/>
          </a:xfrm>
        </p:grpSpPr>
        <p:pic>
          <p:nvPicPr>
            <p:cNvPr id="15365" name="Picture 4" descr="laudonf02-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 y="984"/>
              <a:ext cx="5268" cy="231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366" name="Text Box 5"/>
            <p:cNvSpPr txBox="1">
              <a:spLocks noChangeArrowheads="1"/>
            </p:cNvSpPr>
            <p:nvPr/>
          </p:nvSpPr>
          <p:spPr bwMode="auto">
            <a:xfrm>
              <a:off x="2364" y="3912"/>
              <a:ext cx="8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spcBef>
                  <a:spcPct val="50000"/>
                </a:spcBef>
              </a:pPr>
              <a:endParaRPr lang="en-US" altLang="en-US" b="1">
                <a:solidFill>
                  <a:srgbClr val="0336B7"/>
                </a:solidFill>
              </a:endParaRPr>
            </a:p>
          </p:txBody>
        </p:sp>
      </p:grpSp>
    </p:spTree>
    <p:extLst>
      <p:ext uri="{BB962C8B-B14F-4D97-AF65-F5344CB8AC3E}">
        <p14:creationId xmlns:p14="http://schemas.microsoft.com/office/powerpoint/2010/main" val="1924905809"/>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914</Words>
  <Application>Microsoft Office PowerPoint</Application>
  <PresentationFormat>Widescreen</PresentationFormat>
  <Paragraphs>95</Paragraphs>
  <Slides>27</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AGaramond</vt:lpstr>
      <vt:lpstr>Arial</vt:lpstr>
      <vt:lpstr>Calibri</vt:lpstr>
      <vt:lpstr>Calibri Light</vt:lpstr>
      <vt:lpstr>Times New Roman</vt:lpstr>
      <vt:lpstr>Trebuchet MS</vt:lpstr>
      <vt:lpstr>Office Theme</vt:lpstr>
      <vt:lpstr>PowerPoint Presentation</vt:lpstr>
      <vt:lpstr>Acknowledgements</vt:lpstr>
      <vt:lpstr>Chapter 8 Learning Objectives</vt:lpstr>
      <vt:lpstr> W. Edwards Deming’s Quality Circle (1950) which was based on the work of Walter A. Shewhart (1939)</vt:lpstr>
      <vt:lpstr>PowerPoint Presentation</vt:lpstr>
      <vt:lpstr>Business Model Definition</vt:lpstr>
      <vt:lpstr>Business Processes Definition</vt:lpstr>
      <vt:lpstr>Traditional (obsolete) View of Business – "silos" or "stovepipes"</vt:lpstr>
      <vt:lpstr>Current View of Enterprise Systems and Business Processes</vt:lpstr>
      <vt:lpstr>Business Processes Examples</vt:lpstr>
      <vt:lpstr>Business Process Example</vt:lpstr>
      <vt:lpstr>Business Process Modeling (BPM)</vt:lpstr>
      <vt:lpstr>BPM Analysis and Workflow</vt:lpstr>
      <vt:lpstr>Visio Basic Process Model Symbols</vt:lpstr>
      <vt:lpstr>Sample Basic Swim Lane Diagram</vt:lpstr>
      <vt:lpstr>More Complicated Swim Lane Diagram</vt:lpstr>
      <vt:lpstr>Benefits of BPM</vt:lpstr>
      <vt:lpstr>Business Process Reengineering (BPR)*</vt:lpstr>
      <vt:lpstr>Sample Problem: Car Rental</vt:lpstr>
      <vt:lpstr>Baseline or As-is Car Rental Process</vt:lpstr>
      <vt:lpstr>PowerPoint Presentation</vt:lpstr>
      <vt:lpstr>PowerPoint Presentation</vt:lpstr>
      <vt:lpstr>PowerPoint Presentation</vt:lpstr>
      <vt:lpstr>PowerPoint Presentation</vt:lpstr>
      <vt:lpstr>PowerPoint Presentation</vt:lpstr>
      <vt:lpstr>PowerPoint Presentation</vt:lpstr>
      <vt:lpstr>Can a process (a way of doing or making something) be made to perform perfectly?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Hemenway,David A.(Accounting and Business Information Systems)</cp:lastModifiedBy>
  <cp:revision>108</cp:revision>
  <dcterms:created xsi:type="dcterms:W3CDTF">2018-01-02T17:19:26Z</dcterms:created>
  <dcterms:modified xsi:type="dcterms:W3CDTF">2022-04-10T19:43:03Z</dcterms:modified>
</cp:coreProperties>
</file>